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Economica"/>
      <p:regular r:id="rId33"/>
      <p:bold r:id="rId34"/>
      <p:italic r:id="rId35"/>
      <p:boldItalic r:id="rId36"/>
    </p:embeddedFont>
    <p:embeddedFont>
      <p:font typeface="Roboto"/>
      <p:regular r:id="rId37"/>
      <p:bold r:id="rId38"/>
      <p:italic r:id="rId39"/>
      <p:boldItalic r:id="rId40"/>
    </p:embeddedFont>
    <p:embeddedFont>
      <p:font typeface="Proxima Nova"/>
      <p:regular r:id="rId41"/>
      <p:bold r:id="rId42"/>
      <p:italic r:id="rId43"/>
      <p:boldItalic r:id="rId44"/>
    </p:embeddedFont>
    <p:embeddedFont>
      <p:font typeface="Open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20" Type="http://schemas.openxmlformats.org/officeDocument/2006/relationships/slide" Target="slides/slide15.xml"/><Relationship Id="rId42" Type="http://schemas.openxmlformats.org/officeDocument/2006/relationships/font" Target="fonts/ProximaNova-bold.fntdata"/><Relationship Id="rId41" Type="http://schemas.openxmlformats.org/officeDocument/2006/relationships/font" Target="fonts/ProximaNova-regular.fntdata"/><Relationship Id="rId22" Type="http://schemas.openxmlformats.org/officeDocument/2006/relationships/slide" Target="slides/slide17.xml"/><Relationship Id="rId44" Type="http://schemas.openxmlformats.org/officeDocument/2006/relationships/font" Target="fonts/ProximaNova-boldItalic.fntdata"/><Relationship Id="rId21" Type="http://schemas.openxmlformats.org/officeDocument/2006/relationships/slide" Target="slides/slide16.xml"/><Relationship Id="rId43" Type="http://schemas.openxmlformats.org/officeDocument/2006/relationships/font" Target="fonts/ProximaNova-italic.fntdata"/><Relationship Id="rId24" Type="http://schemas.openxmlformats.org/officeDocument/2006/relationships/slide" Target="slides/slide19.xml"/><Relationship Id="rId46" Type="http://schemas.openxmlformats.org/officeDocument/2006/relationships/font" Target="fonts/OpenSans-bold.fntdata"/><Relationship Id="rId23" Type="http://schemas.openxmlformats.org/officeDocument/2006/relationships/slide" Target="slides/slide18.xml"/><Relationship Id="rId45" Type="http://schemas.openxmlformats.org/officeDocument/2006/relationships/font" Target="fonts/OpenSa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OpenSans-boldItalic.fntdata"/><Relationship Id="rId25" Type="http://schemas.openxmlformats.org/officeDocument/2006/relationships/slide" Target="slides/slide20.xml"/><Relationship Id="rId47" Type="http://schemas.openxmlformats.org/officeDocument/2006/relationships/font" Target="fonts/OpenSans-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Economica-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Economica-italic.fntdata"/><Relationship Id="rId12" Type="http://schemas.openxmlformats.org/officeDocument/2006/relationships/slide" Target="slides/slide7.xml"/><Relationship Id="rId34" Type="http://schemas.openxmlformats.org/officeDocument/2006/relationships/font" Target="fonts/Economica-bold.fntdata"/><Relationship Id="rId15" Type="http://schemas.openxmlformats.org/officeDocument/2006/relationships/slide" Target="slides/slide10.xml"/><Relationship Id="rId37" Type="http://schemas.openxmlformats.org/officeDocument/2006/relationships/font" Target="fonts/Roboto-regular.fntdata"/><Relationship Id="rId14" Type="http://schemas.openxmlformats.org/officeDocument/2006/relationships/slide" Target="slides/slide9.xml"/><Relationship Id="rId36" Type="http://schemas.openxmlformats.org/officeDocument/2006/relationships/font" Target="fonts/Economica-boldItalic.fntdata"/><Relationship Id="rId17" Type="http://schemas.openxmlformats.org/officeDocument/2006/relationships/slide" Target="slides/slide12.xml"/><Relationship Id="rId39" Type="http://schemas.openxmlformats.org/officeDocument/2006/relationships/font" Target="fonts/Roboto-italic.fntdata"/><Relationship Id="rId16" Type="http://schemas.openxmlformats.org/officeDocument/2006/relationships/slide" Target="slides/slide11.xml"/><Relationship Id="rId38" Type="http://schemas.openxmlformats.org/officeDocument/2006/relationships/font" Target="fonts/Robo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liedpractice.com/mock-exam-information-request-goe/"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rfectionlearning.com/high-school/high-school-literacy/advanced-placement-english.html"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825db74e6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825db74e6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ec35aa51e8a23b3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ec35aa51e8a23b3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ec35aa51e8a23b3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ec35aa51e8a23b3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8270b3c6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8270b3c6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ec35aa51e8a23b3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ec35aa51e8a23b3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ec35aa51e8a23b3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ec35aa51e8a23b3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ec35aa51e8a23b3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ec35aa51e8a23b3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ec35aa51e8a23b3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ec35aa51e8a23b3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ec35aa51e8a23b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ec35aa51e8a23b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825db74e6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825db74e6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ec35aa51e8a23b3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ec35aa51e8a23b3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825db74e6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825db74e6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825db74e6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825db74e66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ec35aa51e8a23b3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ec35aa51e8a23b3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237b3fcf67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237b3fcf67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0afac206a5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0afac206a5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0afac206a5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0afac206a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rgbClr val="1155CC"/>
                </a:solidFill>
                <a:highlight>
                  <a:srgbClr val="FFFFFF"/>
                </a:highlight>
                <a:hlinkClick r:id="rId2">
                  <a:extLst>
                    <a:ext uri="{A12FA001-AC4F-418D-AE19-62706E023703}">
                      <ahyp:hlinkClr val="tx"/>
                    </a:ext>
                  </a:extLst>
                </a:hlinkClick>
              </a:rPr>
              <a:t>https://appliedpractice.com/mock-exam-information-request-goe/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fa5626ffc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fa5626ffc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https://www.perfectionlearning.com/high-school/high-school-literacy/advanced-placement-english.html</a:t>
            </a:r>
            <a:r>
              <a:rPr lang="en">
                <a:solidFill>
                  <a:schemeClr val="dk1"/>
                </a:solidFill>
              </a:rPr>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fa5626ffc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fa5626ffc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https://muchadoaboutteaching.com/the-ap-exam-behind-the-scenes/</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e9d0b7a52b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e9d0b7a52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1067e101a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1067e101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e9d0b7a52b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e9d0b7a52b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ec35aa51e8a23b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ec35aa51e8a23b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ec35aa51e8a23b3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ec35aa51e8a23b3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1067e101a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1067e101a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ec35aa51e8a23b3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ec35aa51e8a23b3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3" name="Google Shape;13;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4" name="Google Shape;14;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1"/>
              </a:buClr>
              <a:buSzPts val="2100"/>
              <a:buFont typeface="Economica"/>
              <a:buNone/>
              <a:defRPr sz="2100">
                <a:solidFill>
                  <a:schemeClr val="accent1"/>
                </a:solidFill>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16000"/>
              <a:buNone/>
              <a:defRPr sz="16000">
                <a:solidFill>
                  <a:schemeClr val="accent1"/>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5" name="Google Shape;55;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9" name="Google Shape;19;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4" name="Google Shape;24;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8" name="Google Shape;28;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6" name="Google Shape;36;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5" name="Google Shape;45;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6" name="Google Shape;46;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lt2"/>
              </a:buClr>
              <a:buSzPts val="4200"/>
              <a:buFont typeface="Economica"/>
              <a:buNone/>
              <a:defRPr sz="4200">
                <a:solidFill>
                  <a:schemeClr val="lt2"/>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
            <a:alphaModFix amt="21000"/>
          </a:blip>
          <a:stretch>
            <a:fillRect/>
          </a:stretch>
        </p:blipFill>
        <p:spPr>
          <a:xfrm>
            <a:off x="113023" y="4820400"/>
            <a:ext cx="2606576" cy="1602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hyperlink" Target="https://www.arguelab.com/"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hyperlink" Target="https://www.arguelab.com/" TargetMode="Externa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https://docs.google.com/document/d/1RO72A518_D47xYYhqGXdCdwZc7SErCPdyZhwllkh6Sw/edit?usp=sharing" TargetMode="Externa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1" Type="http://schemas.openxmlformats.org/officeDocument/2006/relationships/hyperlink" Target="https://www.salon.com/2018/06/25/a-loudmouth-at-every-concert-why-cant-people-stop-talking-and-listen-to-the-music/" TargetMode="External"/><Relationship Id="rId10" Type="http://schemas.openxmlformats.org/officeDocument/2006/relationships/hyperlink" Target="https://docs.google.com/presentation/d/1xLSVoPi9t1XpogF6yCJv0Gx5iLvResZN9Z7Ye_tAb64/edit?usp=sharing" TargetMode="External"/><Relationship Id="rId13" Type="http://schemas.openxmlformats.org/officeDocument/2006/relationships/hyperlink" Target="https://drive.google.com/file/d/11KtCSyWRl3XWASRmVC9A2e3lTa9n8duG/view?usp=sharing" TargetMode="External"/><Relationship Id="rId12" Type="http://schemas.openxmlformats.org/officeDocument/2006/relationships/hyperlink" Target="https://docs.google.com/presentation/d/1VNpR5136wahaHPbgwZFNXyw_OPsEKLwTnXwCbPrnOHc/edit?usp=sharing" TargetMode="External"/><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docs.google.com/document/d/1XEBfZ7Sipc5HOGMVoAbIghCETBmOtgcP2b91aFmJ07Q/edit?usp=sharing" TargetMode="External"/><Relationship Id="rId4" Type="http://schemas.openxmlformats.org/officeDocument/2006/relationships/hyperlink" Target="https://docs.google.com/document/d/1jJ29DKetz_ppNGQVynQdx4zRQfbm0K-QzyrU724IrEA/edit?usp=sharing" TargetMode="External"/><Relationship Id="rId9" Type="http://schemas.openxmlformats.org/officeDocument/2006/relationships/hyperlink" Target="https://docs.google.com/document/d/1TRuXo25-PjUeHT03jlaXotUXri3zZ5fY/edit?usp=sharing&amp;ouid=102185684171880309974&amp;rtpof=true&amp;sd=true" TargetMode="External"/><Relationship Id="rId5" Type="http://schemas.openxmlformats.org/officeDocument/2006/relationships/hyperlink" Target="https://docs.google.com/document/d/1ZsRH2eVnzI_DEL6akzDJVWh4tH0Cr--auKDCzoiE5WI/edit?usp=sharing" TargetMode="External"/><Relationship Id="rId6" Type="http://schemas.openxmlformats.org/officeDocument/2006/relationships/hyperlink" Target="https://drive.google.com/file/d/13K-ZZIW3R9FltrJ9wGmQWzd9WffZMEmV/view?usp=sharing" TargetMode="External"/><Relationship Id="rId7" Type="http://schemas.openxmlformats.org/officeDocument/2006/relationships/hyperlink" Target="https://drive.google.com/file/d/1yAKwA-7mFN9Ffwz0WaEz4uNTyiR7ekX7/view?usp=sharing" TargetMode="External"/><Relationship Id="rId8" Type="http://schemas.openxmlformats.org/officeDocument/2006/relationships/hyperlink" Target="https://docs.google.com/document/d/1VhQioqPfZC-2u5-j70VdNFxdyjD3Qd-5aZLrrGiAodo/edit?usp=shari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18.png"/><Relationship Id="rId6" Type="http://schemas.openxmlformats.org/officeDocument/2006/relationships/image" Target="../media/image22.png"/><Relationship Id="rId7" Type="http://schemas.openxmlformats.org/officeDocument/2006/relationships/image" Target="../media/image25.png"/><Relationship Id="rId8"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hyperlink" Target="mailto:Brandon.Abdon@gmail.com" TargetMode="External"/><Relationship Id="rId5"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gif"/><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hyperlink" Target="http://www.youtube.com/watch?v=K5ldLDf_G6Q" TargetMode="External"/><Relationship Id="rId7"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3" title="Screenshot 2025-09-23 at 3.18.22 PM.png"/>
          <p:cNvPicPr preferRelativeResize="0"/>
          <p:nvPr/>
        </p:nvPicPr>
        <p:blipFill>
          <a:blip r:embed="rId3">
            <a:alphaModFix/>
          </a:blip>
          <a:stretch>
            <a:fillRect/>
          </a:stretch>
        </p:blipFill>
        <p:spPr>
          <a:xfrm>
            <a:off x="3162188" y="806600"/>
            <a:ext cx="2819624" cy="3530299"/>
          </a:xfrm>
          <a:prstGeom prst="rect">
            <a:avLst/>
          </a:prstGeom>
          <a:noFill/>
          <a:ln>
            <a:noFill/>
          </a:ln>
        </p:spPr>
      </p:pic>
      <p:pic>
        <p:nvPicPr>
          <p:cNvPr id="64" name="Google Shape;64;p13"/>
          <p:cNvPicPr preferRelativeResize="0"/>
          <p:nvPr/>
        </p:nvPicPr>
        <p:blipFill rotWithShape="1">
          <a:blip r:embed="rId4">
            <a:alphaModFix/>
          </a:blip>
          <a:srcRect b="16171" l="0" r="0" t="15307"/>
          <a:stretch/>
        </p:blipFill>
        <p:spPr>
          <a:xfrm rot="-418188">
            <a:off x="6093223" y="171016"/>
            <a:ext cx="2941404" cy="2015567"/>
          </a:xfrm>
          <a:prstGeom prst="rect">
            <a:avLst/>
          </a:prstGeom>
          <a:noFill/>
          <a:ln>
            <a:noFill/>
          </a:ln>
        </p:spPr>
      </p:pic>
      <p:sp>
        <p:nvSpPr>
          <p:cNvPr id="65" name="Google Shape;65;p13"/>
          <p:cNvSpPr txBox="1"/>
          <p:nvPr/>
        </p:nvSpPr>
        <p:spPr>
          <a:xfrm rot="-413420">
            <a:off x="6282293" y="1137266"/>
            <a:ext cx="2598165" cy="61554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Please drop your name and location in the chat.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txBox="1"/>
          <p:nvPr>
            <p:ph type="title"/>
          </p:nvPr>
        </p:nvSpPr>
        <p:spPr>
          <a:xfrm>
            <a:off x="311700" y="957125"/>
            <a:ext cx="8520600" cy="212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5400"/>
              <a:t>Lines of Reasoning and Logic</a:t>
            </a:r>
            <a:endParaRPr sz="5400"/>
          </a:p>
        </p:txBody>
      </p:sp>
      <p:pic>
        <p:nvPicPr>
          <p:cNvPr id="140" name="Google Shape;140;p22">
            <a:hlinkClick r:id="rId3"/>
          </p:cNvPr>
          <p:cNvPicPr preferRelativeResize="0"/>
          <p:nvPr/>
        </p:nvPicPr>
        <p:blipFill>
          <a:blip r:embed="rId4">
            <a:alphaModFix/>
          </a:blip>
          <a:stretch>
            <a:fillRect/>
          </a:stretch>
        </p:blipFill>
        <p:spPr>
          <a:xfrm>
            <a:off x="6518725" y="4098125"/>
            <a:ext cx="2564224" cy="892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3"/>
          <p:cNvSpPr txBox="1"/>
          <p:nvPr/>
        </p:nvSpPr>
        <p:spPr>
          <a:xfrm>
            <a:off x="2265000" y="2929225"/>
            <a:ext cx="46140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School uniforms stifle individuality</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a:t>
            </a:r>
            <a:r>
              <a:rPr lang="en">
                <a:latin typeface="Open Sans"/>
                <a:ea typeface="Open Sans"/>
                <a:cs typeface="Open Sans"/>
                <a:sym typeface="Open Sans"/>
              </a:rPr>
              <a:t>School uniforms stifle self-confidence. </a:t>
            </a:r>
            <a:endParaRPr>
              <a:latin typeface="Open Sans"/>
              <a:ea typeface="Open Sans"/>
              <a:cs typeface="Open Sans"/>
              <a:sym typeface="Open Sans"/>
            </a:endParaRPr>
          </a:p>
        </p:txBody>
      </p:sp>
      <p:sp>
        <p:nvSpPr>
          <p:cNvPr id="146" name="Google Shape;146;p23"/>
          <p:cNvSpPr txBox="1"/>
          <p:nvPr/>
        </p:nvSpPr>
        <p:spPr>
          <a:xfrm>
            <a:off x="2265000" y="1147225"/>
            <a:ext cx="4614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All humans will die.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Socrates is a human.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Therefore, Socrates will die. </a:t>
            </a:r>
            <a:endParaRPr>
              <a:latin typeface="Open Sans"/>
              <a:ea typeface="Open Sans"/>
              <a:cs typeface="Open Sans"/>
              <a:sym typeface="Open Sans"/>
            </a:endParaRPr>
          </a:p>
        </p:txBody>
      </p:sp>
      <p:sp>
        <p:nvSpPr>
          <p:cNvPr id="147" name="Google Shape;147;p23"/>
          <p:cNvSpPr txBox="1"/>
          <p:nvPr/>
        </p:nvSpPr>
        <p:spPr>
          <a:xfrm>
            <a:off x="2265000" y="1147225"/>
            <a:ext cx="4614000" cy="831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All humans will die.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Therefore, Socrates will die. </a:t>
            </a:r>
            <a:endParaRPr>
              <a:latin typeface="Open Sans"/>
              <a:ea typeface="Open Sans"/>
              <a:cs typeface="Open Sans"/>
              <a:sym typeface="Open Sans"/>
            </a:endParaRPr>
          </a:p>
        </p:txBody>
      </p:sp>
      <p:sp>
        <p:nvSpPr>
          <p:cNvPr id="148" name="Google Shape;148;p23"/>
          <p:cNvSpPr txBox="1"/>
          <p:nvPr>
            <p:ph type="title"/>
          </p:nvPr>
        </p:nvSpPr>
        <p:spPr>
          <a:xfrm>
            <a:off x="311700" y="315925"/>
            <a:ext cx="8520600" cy="831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200">
                <a:solidFill>
                  <a:schemeClr val="accent3"/>
                </a:solidFill>
              </a:rPr>
              <a:t>Syllogisms and </a:t>
            </a:r>
            <a:r>
              <a:rPr lang="en" sz="4200">
                <a:solidFill>
                  <a:schemeClr val="accent3"/>
                </a:solidFill>
              </a:rPr>
              <a:t>Enthymemes</a:t>
            </a:r>
            <a:r>
              <a:rPr lang="en" sz="4200">
                <a:solidFill>
                  <a:schemeClr val="accent3"/>
                </a:solidFill>
              </a:rPr>
              <a:t> </a:t>
            </a:r>
            <a:endParaRPr sz="4200">
              <a:solidFill>
                <a:schemeClr val="accent3"/>
              </a:solidFill>
            </a:endParaRPr>
          </a:p>
        </p:txBody>
      </p:sp>
      <p:sp>
        <p:nvSpPr>
          <p:cNvPr id="149" name="Google Shape;149;p23"/>
          <p:cNvSpPr txBox="1"/>
          <p:nvPr/>
        </p:nvSpPr>
        <p:spPr>
          <a:xfrm>
            <a:off x="2265000" y="2929225"/>
            <a:ext cx="46140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School uniforms stifle individuality</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Individuality is important to self-confidence. </a:t>
            </a:r>
            <a:endParaRPr>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a:t>
            </a:r>
            <a:r>
              <a:rPr lang="en">
                <a:latin typeface="Open Sans"/>
                <a:ea typeface="Open Sans"/>
                <a:cs typeface="Open Sans"/>
                <a:sym typeface="Open Sans"/>
              </a:rPr>
              <a:t>School uniforms stifle self-confidence.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txBox="1"/>
          <p:nvPr/>
        </p:nvSpPr>
        <p:spPr>
          <a:xfrm>
            <a:off x="2265000" y="1147225"/>
            <a:ext cx="461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155" name="Google Shape;155;p24"/>
          <p:cNvSpPr txBox="1"/>
          <p:nvPr/>
        </p:nvSpPr>
        <p:spPr>
          <a:xfrm>
            <a:off x="2265000" y="1818325"/>
            <a:ext cx="4614000" cy="2413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1"/>
                </a:solidFill>
                <a:latin typeface="Open Sans"/>
                <a:ea typeface="Open Sans"/>
                <a:cs typeface="Open Sans"/>
                <a:sym typeface="Open Sans"/>
              </a:rPr>
              <a:t>Commentary - Writers explain their reasoning through commentary that connects chosen evidence to a claim (REO-1.C). </a:t>
            </a:r>
            <a:endParaRPr sz="16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6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Open Sans"/>
                <a:ea typeface="Open Sans"/>
                <a:cs typeface="Open Sans"/>
                <a:sym typeface="Open Sans"/>
              </a:rPr>
              <a:t>Commentary explains the significance and relevance of evidence in relation to the line of reasoning [thesis] (REO-1.D).</a:t>
            </a:r>
            <a:endParaRPr>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600">
              <a:solidFill>
                <a:srgbClr val="616161"/>
              </a:solidFill>
              <a:latin typeface="Open Sans"/>
              <a:ea typeface="Open Sans"/>
              <a:cs typeface="Open Sans"/>
              <a:sym typeface="Open Sans"/>
            </a:endParaRPr>
          </a:p>
        </p:txBody>
      </p:sp>
      <p:sp>
        <p:nvSpPr>
          <p:cNvPr id="156" name="Google Shape;156;p24"/>
          <p:cNvSpPr txBox="1"/>
          <p:nvPr>
            <p:ph type="title"/>
          </p:nvPr>
        </p:nvSpPr>
        <p:spPr>
          <a:xfrm>
            <a:off x="311700" y="315925"/>
            <a:ext cx="8520600" cy="831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200">
                <a:solidFill>
                  <a:schemeClr val="accent3"/>
                </a:solidFill>
              </a:rPr>
              <a:t>The Two Steps to Commentary </a:t>
            </a:r>
            <a:endParaRPr sz="4200">
              <a:solidFill>
                <a:schemeClr val="accent3"/>
              </a:solidFill>
            </a:endParaRPr>
          </a:p>
          <a:p>
            <a:pPr indent="0" lvl="0" marL="0" rtl="0" algn="l">
              <a:spcBef>
                <a:spcPts val="0"/>
              </a:spcBef>
              <a:spcAft>
                <a:spcPts val="0"/>
              </a:spcAft>
              <a:buNone/>
            </a:pPr>
            <a:r>
              <a:rPr lang="en" sz="4200">
                <a:solidFill>
                  <a:schemeClr val="accent3"/>
                </a:solidFill>
              </a:rPr>
              <a:t>(According to the Lang CED)</a:t>
            </a:r>
            <a:endParaRPr sz="4200">
              <a:solidFill>
                <a:schemeClr val="accent3"/>
              </a:solidFill>
            </a:endParaRPr>
          </a:p>
        </p:txBody>
      </p:sp>
      <p:sp>
        <p:nvSpPr>
          <p:cNvPr id="157" name="Google Shape;157;p24"/>
          <p:cNvSpPr txBox="1"/>
          <p:nvPr/>
        </p:nvSpPr>
        <p:spPr>
          <a:xfrm>
            <a:off x="2265000" y="2929225"/>
            <a:ext cx="461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“But that’s what I wrote.” </a:t>
            </a:r>
            <a:endParaRPr/>
          </a:p>
        </p:txBody>
      </p:sp>
      <p:sp>
        <p:nvSpPr>
          <p:cNvPr id="163" name="Google Shape;163;p25"/>
          <p:cNvSpPr txBox="1"/>
          <p:nvPr>
            <p:ph idx="1" type="body"/>
          </p:nvPr>
        </p:nvSpPr>
        <p:spPr>
          <a:xfrm>
            <a:off x="311700" y="942282"/>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School uniforms ultimately affect students’ development of self-confidence. They are </a:t>
            </a:r>
            <a:r>
              <a:rPr lang="en"/>
              <a:t>harmful</a:t>
            </a:r>
            <a:r>
              <a:rPr lang="en"/>
              <a:t> </a:t>
            </a:r>
            <a:r>
              <a:rPr lang="en"/>
              <a:t>because</a:t>
            </a:r>
            <a:r>
              <a:rPr lang="en"/>
              <a:t> of this.  They interfere with students becoming more confident in themselves and learning to interact in healthy and productive peer relationships.   </a:t>
            </a:r>
            <a:endParaRPr/>
          </a:p>
        </p:txBody>
      </p:sp>
      <p:sp>
        <p:nvSpPr>
          <p:cNvPr id="164" name="Google Shape;164;p25"/>
          <p:cNvSpPr txBox="1"/>
          <p:nvPr>
            <p:ph idx="2" type="body"/>
          </p:nvPr>
        </p:nvSpPr>
        <p:spPr>
          <a:xfrm>
            <a:off x="4832400" y="942282"/>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en"/>
              <a:t>School uniforms ultimately affect students’ development of self-confidence. </a:t>
            </a:r>
            <a:r>
              <a:rPr lang="en">
                <a:solidFill>
                  <a:srgbClr val="0000FF"/>
                </a:solidFill>
              </a:rPr>
              <a:t>Expressing oneself as unique contributes to the each person’s individuality and that expressions and its acceptance lead to self-confidence. </a:t>
            </a:r>
            <a:r>
              <a:rPr lang="en"/>
              <a:t> School uniforms are harmful in this way because they interfere with students becoming more confident in themselves and learning to interact in healthy and productive peer relationships.   </a:t>
            </a:r>
            <a:endParaRPr/>
          </a:p>
        </p:txBody>
      </p:sp>
      <p:sp>
        <p:nvSpPr>
          <p:cNvPr id="165" name="Google Shape;165;p25"/>
          <p:cNvSpPr txBox="1"/>
          <p:nvPr/>
        </p:nvSpPr>
        <p:spPr>
          <a:xfrm>
            <a:off x="373350" y="3540825"/>
            <a:ext cx="8397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Open Sans"/>
                <a:ea typeface="Open Sans"/>
                <a:cs typeface="Open Sans"/>
                <a:sym typeface="Open Sans"/>
              </a:rPr>
              <a:t>Students must shift their thinking. They must learn… </a:t>
            </a:r>
            <a:endParaRPr sz="1800">
              <a:solidFill>
                <a:schemeClr val="dk1"/>
              </a:solidFill>
              <a:latin typeface="Open Sans"/>
              <a:ea typeface="Open Sans"/>
              <a:cs typeface="Open Sans"/>
              <a:sym typeface="Open Sans"/>
            </a:endParaRPr>
          </a:p>
          <a:p>
            <a:pPr indent="-342900" lvl="0" marL="457200" rtl="0" algn="l">
              <a:spcBef>
                <a:spcPts val="0"/>
              </a:spcBef>
              <a:spcAft>
                <a:spcPts val="0"/>
              </a:spcAft>
              <a:buClr>
                <a:schemeClr val="dk1"/>
              </a:buClr>
              <a:buSzPts val="1800"/>
              <a:buFont typeface="Open Sans"/>
              <a:buAutoNum type="arabicParenR"/>
            </a:pPr>
            <a:r>
              <a:rPr lang="en" sz="1800">
                <a:solidFill>
                  <a:schemeClr val="dk1"/>
                </a:solidFill>
                <a:latin typeface="Open Sans"/>
                <a:ea typeface="Open Sans"/>
                <a:cs typeface="Open Sans"/>
                <a:sym typeface="Open Sans"/>
              </a:rPr>
              <a:t>That the audience/reader is more important than they are AND</a:t>
            </a:r>
            <a:endParaRPr sz="1800">
              <a:solidFill>
                <a:schemeClr val="dk1"/>
              </a:solidFill>
              <a:latin typeface="Open Sans"/>
              <a:ea typeface="Open Sans"/>
              <a:cs typeface="Open Sans"/>
              <a:sym typeface="Open Sans"/>
            </a:endParaRPr>
          </a:p>
          <a:p>
            <a:pPr indent="-342900" lvl="0" marL="457200" rtl="0" algn="l">
              <a:spcBef>
                <a:spcPts val="0"/>
              </a:spcBef>
              <a:spcAft>
                <a:spcPts val="0"/>
              </a:spcAft>
              <a:buClr>
                <a:schemeClr val="dk1"/>
              </a:buClr>
              <a:buSzPts val="1800"/>
              <a:buFont typeface="Open Sans"/>
              <a:buAutoNum type="arabicParenR"/>
            </a:pPr>
            <a:r>
              <a:rPr lang="en" sz="1800">
                <a:solidFill>
                  <a:schemeClr val="dk1"/>
                </a:solidFill>
                <a:latin typeface="Open Sans"/>
                <a:ea typeface="Open Sans"/>
                <a:cs typeface="Open Sans"/>
                <a:sym typeface="Open Sans"/>
              </a:rPr>
              <a:t>To beware of assumptions about what the audience/reader knows or will understand</a:t>
            </a:r>
            <a:endParaRPr sz="18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0" st="0"/>
                                            </p:txEl>
                                          </p:spTgt>
                                        </p:tgtEl>
                                        <p:attrNameLst>
                                          <p:attrName>style.visibility</p:attrName>
                                        </p:attrNameLst>
                                      </p:cBhvr>
                                      <p:to>
                                        <p:strVal val="visible"/>
                                      </p:to>
                                    </p:set>
                                    <p:animEffect filter="fade" transition="in">
                                      <p:cBhvr>
                                        <p:cTn dur="1000"/>
                                        <p:tgtEl>
                                          <p:spTgt spid="1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1" st="1"/>
                                            </p:txEl>
                                          </p:spTgt>
                                        </p:tgtEl>
                                        <p:attrNameLst>
                                          <p:attrName>style.visibility</p:attrName>
                                        </p:attrNameLst>
                                      </p:cBhvr>
                                      <p:to>
                                        <p:strVal val="visible"/>
                                      </p:to>
                                    </p:set>
                                    <p:animEffect filter="fade" transition="in">
                                      <p:cBhvr>
                                        <p:cTn dur="1000"/>
                                        <p:tgtEl>
                                          <p:spTgt spid="1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2" st="2"/>
                                            </p:txEl>
                                          </p:spTgt>
                                        </p:tgtEl>
                                        <p:attrNameLst>
                                          <p:attrName>style.visibility</p:attrName>
                                        </p:attrNameLst>
                                      </p:cBhvr>
                                      <p:to>
                                        <p:strVal val="visible"/>
                                      </p:to>
                                    </p:set>
                                    <p:animEffect filter="fade" transition="in">
                                      <p:cBhvr>
                                        <p:cTn dur="1000"/>
                                        <p:tgtEl>
                                          <p:spTgt spid="16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311700" y="957125"/>
            <a:ext cx="8520600" cy="212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5400"/>
              <a:t>Line of Reasoning in Action</a:t>
            </a:r>
            <a:endParaRPr sz="5400"/>
          </a:p>
        </p:txBody>
      </p:sp>
      <p:pic>
        <p:nvPicPr>
          <p:cNvPr id="171" name="Google Shape;171;p26">
            <a:hlinkClick r:id="rId3"/>
          </p:cNvPr>
          <p:cNvPicPr preferRelativeResize="0"/>
          <p:nvPr/>
        </p:nvPicPr>
        <p:blipFill>
          <a:blip r:embed="rId4">
            <a:alphaModFix/>
          </a:blip>
          <a:stretch>
            <a:fillRect/>
          </a:stretch>
        </p:blipFill>
        <p:spPr>
          <a:xfrm>
            <a:off x="6518725" y="4098125"/>
            <a:ext cx="2564224" cy="892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7"/>
          <p:cNvPicPr preferRelativeResize="0"/>
          <p:nvPr/>
        </p:nvPicPr>
        <p:blipFill>
          <a:blip r:embed="rId3">
            <a:alphaModFix/>
          </a:blip>
          <a:stretch>
            <a:fillRect/>
          </a:stretch>
        </p:blipFill>
        <p:spPr>
          <a:xfrm>
            <a:off x="754038" y="152400"/>
            <a:ext cx="7635922" cy="4838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Row B: Evidence and Commentary</a:t>
            </a:r>
            <a:endParaRPr/>
          </a:p>
        </p:txBody>
      </p:sp>
      <p:sp>
        <p:nvSpPr>
          <p:cNvPr id="182" name="Google Shape;182;p2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Explanation of HOW something relates to an interpretation = commentary. </a:t>
            </a:r>
            <a:endParaRPr/>
          </a:p>
          <a:p>
            <a:pPr indent="-342900" lvl="0" marL="457200" rtl="0" algn="l">
              <a:spcBef>
                <a:spcPts val="0"/>
              </a:spcBef>
              <a:spcAft>
                <a:spcPts val="0"/>
              </a:spcAft>
              <a:buSzPts val="1800"/>
              <a:buChar char="●"/>
            </a:pPr>
            <a:r>
              <a:rPr lang="en"/>
              <a:t>Evidence is not evidence until it is connected to a claim and commentary. </a:t>
            </a:r>
            <a:endParaRPr/>
          </a:p>
        </p:txBody>
      </p:sp>
      <p:pic>
        <p:nvPicPr>
          <p:cNvPr id="183" name="Google Shape;183;p28"/>
          <p:cNvPicPr preferRelativeResize="0"/>
          <p:nvPr/>
        </p:nvPicPr>
        <p:blipFill>
          <a:blip r:embed="rId3">
            <a:alphaModFix/>
          </a:blip>
          <a:stretch>
            <a:fillRect/>
          </a:stretch>
        </p:blipFill>
        <p:spPr>
          <a:xfrm>
            <a:off x="566963" y="2293950"/>
            <a:ext cx="7953374" cy="2266852"/>
          </a:xfrm>
          <a:prstGeom prst="rect">
            <a:avLst/>
          </a:prstGeom>
          <a:noFill/>
          <a:ln>
            <a:noFill/>
          </a:ln>
        </p:spPr>
      </p:pic>
      <p:sp>
        <p:nvSpPr>
          <p:cNvPr id="184" name="Google Shape;184;p28"/>
          <p:cNvSpPr/>
          <p:nvPr/>
        </p:nvSpPr>
        <p:spPr>
          <a:xfrm>
            <a:off x="4022500" y="2338000"/>
            <a:ext cx="1351500" cy="2149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8"/>
          <p:cNvSpPr/>
          <p:nvPr/>
        </p:nvSpPr>
        <p:spPr>
          <a:xfrm>
            <a:off x="7008450" y="2338000"/>
            <a:ext cx="1459800" cy="2182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8"/>
          <p:cNvSpPr/>
          <p:nvPr/>
        </p:nvSpPr>
        <p:spPr>
          <a:xfrm>
            <a:off x="2635975" y="2352625"/>
            <a:ext cx="1305000" cy="2149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8"/>
          <p:cNvSpPr/>
          <p:nvPr/>
        </p:nvSpPr>
        <p:spPr>
          <a:xfrm>
            <a:off x="1387875" y="2338000"/>
            <a:ext cx="1166700" cy="2149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8"/>
          <p:cNvSpPr/>
          <p:nvPr/>
        </p:nvSpPr>
        <p:spPr>
          <a:xfrm>
            <a:off x="5463725" y="1855825"/>
            <a:ext cx="399000" cy="4968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88"/>
                                        </p:tgtEl>
                                        <p:attrNameLst>
                                          <p:attrName>style.visibility</p:attrName>
                                        </p:attrNameLst>
                                      </p:cBhvr>
                                      <p:to>
                                        <p:strVal val="visible"/>
                                      </p:to>
                                    </p:set>
                                    <p:anim calcmode="lin" valueType="num">
                                      <p:cBhvr additive="base">
                                        <p:cTn dur="1000"/>
                                        <p:tgtEl>
                                          <p:spTgt spid="1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85"/>
                                        </p:tgtEl>
                                      </p:cBhvr>
                                    </p:animEffect>
                                    <p:set>
                                      <p:cBhvr>
                                        <p:cTn dur="1" fill="hold">
                                          <p:stCondLst>
                                            <p:cond delay="1000"/>
                                          </p:stCondLst>
                                        </p:cTn>
                                        <p:tgtEl>
                                          <p:spTgt spid="18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84"/>
                                        </p:tgtEl>
                                      </p:cBhvr>
                                    </p:animEffect>
                                    <p:set>
                                      <p:cBhvr>
                                        <p:cTn dur="1" fill="hold">
                                          <p:stCondLst>
                                            <p:cond delay="1000"/>
                                          </p:stCondLst>
                                        </p:cTn>
                                        <p:tgtEl>
                                          <p:spTgt spid="18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86"/>
                                        </p:tgtEl>
                                      </p:cBhvr>
                                    </p:animEffect>
                                    <p:set>
                                      <p:cBhvr>
                                        <p:cTn dur="1" fill="hold">
                                          <p:stCondLst>
                                            <p:cond delay="1000"/>
                                          </p:stCondLst>
                                        </p:cTn>
                                        <p:tgtEl>
                                          <p:spTgt spid="18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87"/>
                                        </p:tgtEl>
                                      </p:cBhvr>
                                    </p:animEffect>
                                    <p:set>
                                      <p:cBhvr>
                                        <p:cTn dur="1" fill="hold">
                                          <p:stCondLst>
                                            <p:cond delay="1000"/>
                                          </p:stCondLst>
                                        </p:cTn>
                                        <p:tgtEl>
                                          <p:spTgt spid="18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85"/>
                                        </p:tgtEl>
                                      </p:cBhvr>
                                    </p:animEffect>
                                    <p:set>
                                      <p:cBhvr>
                                        <p:cTn dur="1" fill="hold">
                                          <p:stCondLst>
                                            <p:cond delay="1000"/>
                                          </p:stCondLst>
                                        </p:cTn>
                                        <p:tgtEl>
                                          <p:spTgt spid="18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84"/>
                                        </p:tgtEl>
                                      </p:cBhvr>
                                    </p:animEffect>
                                    <p:set>
                                      <p:cBhvr>
                                        <p:cTn dur="1" fill="hold">
                                          <p:stCondLst>
                                            <p:cond delay="1000"/>
                                          </p:stCondLst>
                                        </p:cTn>
                                        <p:tgtEl>
                                          <p:spTgt spid="18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86"/>
                                        </p:tgtEl>
                                      </p:cBhvr>
                                    </p:animEffect>
                                    <p:set>
                                      <p:cBhvr>
                                        <p:cTn dur="1" fill="hold">
                                          <p:stCondLst>
                                            <p:cond delay="1000"/>
                                          </p:stCondLst>
                                        </p:cTn>
                                        <p:tgtEl>
                                          <p:spTgt spid="18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29"/>
          <p:cNvPicPr preferRelativeResize="0"/>
          <p:nvPr/>
        </p:nvPicPr>
        <p:blipFill>
          <a:blip r:embed="rId3">
            <a:alphaModFix/>
          </a:blip>
          <a:stretch>
            <a:fillRect/>
          </a:stretch>
        </p:blipFill>
        <p:spPr>
          <a:xfrm>
            <a:off x="164925" y="152400"/>
            <a:ext cx="3574985" cy="4838701"/>
          </a:xfrm>
          <a:prstGeom prst="rect">
            <a:avLst/>
          </a:prstGeom>
          <a:noFill/>
          <a:ln>
            <a:noFill/>
          </a:ln>
        </p:spPr>
      </p:pic>
      <p:pic>
        <p:nvPicPr>
          <p:cNvPr id="194" name="Google Shape;194;p29"/>
          <p:cNvPicPr preferRelativeResize="0"/>
          <p:nvPr/>
        </p:nvPicPr>
        <p:blipFill>
          <a:blip r:embed="rId4">
            <a:alphaModFix/>
          </a:blip>
          <a:stretch>
            <a:fillRect/>
          </a:stretch>
        </p:blipFill>
        <p:spPr>
          <a:xfrm>
            <a:off x="3739900" y="346675"/>
            <a:ext cx="3574974" cy="4175403"/>
          </a:xfrm>
          <a:prstGeom prst="rect">
            <a:avLst/>
          </a:prstGeom>
          <a:noFill/>
          <a:ln>
            <a:noFill/>
          </a:ln>
        </p:spPr>
      </p:pic>
      <p:sp>
        <p:nvSpPr>
          <p:cNvPr id="195" name="Google Shape;195;p29"/>
          <p:cNvSpPr/>
          <p:nvPr/>
        </p:nvSpPr>
        <p:spPr>
          <a:xfrm>
            <a:off x="1931950" y="969275"/>
            <a:ext cx="1740300" cy="1275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9"/>
          <p:cNvSpPr/>
          <p:nvPr/>
        </p:nvSpPr>
        <p:spPr>
          <a:xfrm>
            <a:off x="619850" y="4149750"/>
            <a:ext cx="2889900" cy="1275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9"/>
          <p:cNvSpPr/>
          <p:nvPr/>
        </p:nvSpPr>
        <p:spPr>
          <a:xfrm>
            <a:off x="164925" y="1528775"/>
            <a:ext cx="1165500" cy="1275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9"/>
          <p:cNvSpPr/>
          <p:nvPr/>
        </p:nvSpPr>
        <p:spPr>
          <a:xfrm>
            <a:off x="2813650" y="1401275"/>
            <a:ext cx="858600" cy="1275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9"/>
          <p:cNvSpPr/>
          <p:nvPr/>
        </p:nvSpPr>
        <p:spPr>
          <a:xfrm>
            <a:off x="1699625" y="1528775"/>
            <a:ext cx="1046400" cy="1275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9"/>
          <p:cNvSpPr/>
          <p:nvPr/>
        </p:nvSpPr>
        <p:spPr>
          <a:xfrm>
            <a:off x="2191625" y="3528300"/>
            <a:ext cx="695400" cy="1275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9"/>
          <p:cNvSpPr/>
          <p:nvPr/>
        </p:nvSpPr>
        <p:spPr>
          <a:xfrm>
            <a:off x="1516250" y="1096775"/>
            <a:ext cx="896700" cy="127500"/>
          </a:xfrm>
          <a:prstGeom prst="rect">
            <a:avLst/>
          </a:prstGeom>
          <a:noFill/>
          <a:ln cap="flat" cmpd="sng" w="19050">
            <a:solidFill>
              <a:srgbClr val="00629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9"/>
          <p:cNvSpPr/>
          <p:nvPr/>
        </p:nvSpPr>
        <p:spPr>
          <a:xfrm>
            <a:off x="2156825" y="4581475"/>
            <a:ext cx="822300" cy="127500"/>
          </a:xfrm>
          <a:prstGeom prst="rect">
            <a:avLst/>
          </a:prstGeom>
          <a:noFill/>
          <a:ln cap="flat" cmpd="sng" w="19050">
            <a:solidFill>
              <a:srgbClr val="00629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9"/>
          <p:cNvSpPr/>
          <p:nvPr/>
        </p:nvSpPr>
        <p:spPr>
          <a:xfrm>
            <a:off x="4516625" y="841775"/>
            <a:ext cx="2657700" cy="127500"/>
          </a:xfrm>
          <a:prstGeom prst="rect">
            <a:avLst/>
          </a:prstGeom>
          <a:noFill/>
          <a:ln cap="flat" cmpd="sng" w="19050">
            <a:solidFill>
              <a:srgbClr val="00629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9"/>
          <p:cNvSpPr/>
          <p:nvPr/>
        </p:nvSpPr>
        <p:spPr>
          <a:xfrm>
            <a:off x="3739900" y="1957250"/>
            <a:ext cx="1128300" cy="127500"/>
          </a:xfrm>
          <a:prstGeom prst="rect">
            <a:avLst/>
          </a:prstGeom>
          <a:noFill/>
          <a:ln cap="flat" cmpd="sng" w="19050">
            <a:solidFill>
              <a:srgbClr val="00629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9"/>
          <p:cNvSpPr/>
          <p:nvPr/>
        </p:nvSpPr>
        <p:spPr>
          <a:xfrm>
            <a:off x="3739900" y="2208700"/>
            <a:ext cx="1165500" cy="127500"/>
          </a:xfrm>
          <a:prstGeom prst="rect">
            <a:avLst/>
          </a:prstGeom>
          <a:noFill/>
          <a:ln cap="flat" cmpd="sng" w="19050">
            <a:solidFill>
              <a:srgbClr val="00629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9"/>
          <p:cNvSpPr/>
          <p:nvPr/>
        </p:nvSpPr>
        <p:spPr>
          <a:xfrm>
            <a:off x="6608125" y="2962450"/>
            <a:ext cx="630000" cy="127500"/>
          </a:xfrm>
          <a:prstGeom prst="rect">
            <a:avLst/>
          </a:prstGeom>
          <a:noFill/>
          <a:ln cap="flat" cmpd="sng" w="19050">
            <a:solidFill>
              <a:srgbClr val="00629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9"/>
          <p:cNvSpPr/>
          <p:nvPr/>
        </p:nvSpPr>
        <p:spPr>
          <a:xfrm>
            <a:off x="4956425" y="3089950"/>
            <a:ext cx="1651800" cy="127500"/>
          </a:xfrm>
          <a:prstGeom prst="rect">
            <a:avLst/>
          </a:prstGeom>
          <a:noFill/>
          <a:ln cap="flat" cmpd="sng" w="19050">
            <a:solidFill>
              <a:srgbClr val="00629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9"/>
          <p:cNvSpPr/>
          <p:nvPr/>
        </p:nvSpPr>
        <p:spPr>
          <a:xfrm>
            <a:off x="3739900" y="4243600"/>
            <a:ext cx="3172800" cy="278400"/>
          </a:xfrm>
          <a:prstGeom prst="rect">
            <a:avLst/>
          </a:prstGeom>
          <a:noFill/>
          <a:ln cap="flat" cmpd="sng" w="19050">
            <a:solidFill>
              <a:srgbClr val="00629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9"/>
          <p:cNvSpPr/>
          <p:nvPr/>
        </p:nvSpPr>
        <p:spPr>
          <a:xfrm>
            <a:off x="3739900" y="4116100"/>
            <a:ext cx="3130500" cy="1275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9"/>
          <p:cNvSpPr txBox="1"/>
          <p:nvPr/>
        </p:nvSpPr>
        <p:spPr>
          <a:xfrm>
            <a:off x="7314875" y="1581475"/>
            <a:ext cx="1651800" cy="2174100"/>
          </a:xfrm>
          <a:prstGeom prst="rect">
            <a:avLst/>
          </a:prstGeom>
          <a:solidFill>
            <a:schemeClr val="dk2"/>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Proxima Nova"/>
                <a:ea typeface="Proxima Nova"/>
                <a:cs typeface="Proxima Nova"/>
                <a:sym typeface="Proxima Nova"/>
              </a:rPr>
              <a:t>“the essay organizes and supports an argument about the complex and shifting emotions of the narrator, again relying both on specific evidence from the passage and commentary that consistently connects the evidence to the thesis with a line of reasoning that can easily be tracked and understood.” </a:t>
            </a:r>
            <a:endParaRPr>
              <a:solidFill>
                <a:srgbClr val="FFFFFF"/>
              </a:solidFill>
              <a:latin typeface="Proxima Nova"/>
              <a:ea typeface="Proxima Nova"/>
              <a:cs typeface="Proxima Nova"/>
              <a:sym typeface="Proxima Nova"/>
            </a:endParaRPr>
          </a:p>
        </p:txBody>
      </p:sp>
      <p:sp>
        <p:nvSpPr>
          <p:cNvPr id="211" name="Google Shape;211;p29"/>
          <p:cNvSpPr/>
          <p:nvPr/>
        </p:nvSpPr>
        <p:spPr>
          <a:xfrm>
            <a:off x="1015779" y="474955"/>
            <a:ext cx="6329250" cy="4366050"/>
          </a:xfrm>
          <a:custGeom>
            <a:rect b="b" l="l" r="r" t="t"/>
            <a:pathLst>
              <a:path extrusionOk="0" h="174642" w="253170">
                <a:moveTo>
                  <a:pt x="53891" y="33640"/>
                </a:moveTo>
                <a:cubicBezTo>
                  <a:pt x="46722" y="33121"/>
                  <a:pt x="16724" y="33404"/>
                  <a:pt x="10875" y="30527"/>
                </a:cubicBezTo>
                <a:cubicBezTo>
                  <a:pt x="5026" y="27650"/>
                  <a:pt x="8423" y="18594"/>
                  <a:pt x="18799" y="16377"/>
                </a:cubicBezTo>
                <a:cubicBezTo>
                  <a:pt x="29176" y="14160"/>
                  <a:pt x="58418" y="17085"/>
                  <a:pt x="73134" y="17226"/>
                </a:cubicBezTo>
                <a:cubicBezTo>
                  <a:pt x="87850" y="17368"/>
                  <a:pt x="101811" y="15009"/>
                  <a:pt x="107094" y="17226"/>
                </a:cubicBezTo>
                <a:cubicBezTo>
                  <a:pt x="112377" y="19443"/>
                  <a:pt x="112801" y="27744"/>
                  <a:pt x="104830" y="30527"/>
                </a:cubicBezTo>
                <a:cubicBezTo>
                  <a:pt x="96859" y="33310"/>
                  <a:pt x="63089" y="32555"/>
                  <a:pt x="59268" y="33923"/>
                </a:cubicBezTo>
                <a:cubicBezTo>
                  <a:pt x="55448" y="35291"/>
                  <a:pt x="85869" y="36753"/>
                  <a:pt x="81907" y="38734"/>
                </a:cubicBezTo>
                <a:cubicBezTo>
                  <a:pt x="77945" y="40715"/>
                  <a:pt x="37241" y="31895"/>
                  <a:pt x="35496" y="45809"/>
                </a:cubicBezTo>
                <a:cubicBezTo>
                  <a:pt x="33751" y="59723"/>
                  <a:pt x="77332" y="105002"/>
                  <a:pt x="71436" y="122218"/>
                </a:cubicBezTo>
                <a:cubicBezTo>
                  <a:pt x="65540" y="139434"/>
                  <a:pt x="2055" y="141698"/>
                  <a:pt x="121" y="149103"/>
                </a:cubicBezTo>
                <a:cubicBezTo>
                  <a:pt x="-1813" y="156508"/>
                  <a:pt x="39270" y="189619"/>
                  <a:pt x="59834" y="166649"/>
                </a:cubicBezTo>
                <a:cubicBezTo>
                  <a:pt x="80399" y="143679"/>
                  <a:pt x="101246" y="36093"/>
                  <a:pt x="123508" y="11283"/>
                </a:cubicBezTo>
                <a:cubicBezTo>
                  <a:pt x="145771" y="-13526"/>
                  <a:pt x="191664" y="9208"/>
                  <a:pt x="193409" y="17792"/>
                </a:cubicBezTo>
                <a:cubicBezTo>
                  <a:pt x="195154" y="26376"/>
                  <a:pt x="140865" y="53639"/>
                  <a:pt x="133979" y="62789"/>
                </a:cubicBezTo>
                <a:cubicBezTo>
                  <a:pt x="127093" y="71939"/>
                  <a:pt x="134828" y="66138"/>
                  <a:pt x="152091" y="72694"/>
                </a:cubicBezTo>
                <a:cubicBezTo>
                  <a:pt x="169354" y="79250"/>
                  <a:pt x="232888" y="96135"/>
                  <a:pt x="237557" y="102125"/>
                </a:cubicBezTo>
                <a:cubicBezTo>
                  <a:pt x="242227" y="108115"/>
                  <a:pt x="201805" y="101748"/>
                  <a:pt x="180108" y="108634"/>
                </a:cubicBezTo>
                <a:cubicBezTo>
                  <a:pt x="158411" y="115520"/>
                  <a:pt x="119735" y="133868"/>
                  <a:pt x="107377" y="143443"/>
                </a:cubicBezTo>
                <a:cubicBezTo>
                  <a:pt x="95019" y="153018"/>
                  <a:pt x="92708" y="161744"/>
                  <a:pt x="105962" y="166083"/>
                </a:cubicBezTo>
                <a:cubicBezTo>
                  <a:pt x="119216" y="170422"/>
                  <a:pt x="163222" y="169762"/>
                  <a:pt x="186900" y="169479"/>
                </a:cubicBezTo>
                <a:cubicBezTo>
                  <a:pt x="210578" y="169196"/>
                  <a:pt x="239491" y="169196"/>
                  <a:pt x="248028" y="164385"/>
                </a:cubicBezTo>
                <a:cubicBezTo>
                  <a:pt x="256565" y="159574"/>
                  <a:pt x="255150" y="144434"/>
                  <a:pt x="238123" y="140613"/>
                </a:cubicBezTo>
                <a:cubicBezTo>
                  <a:pt x="221096" y="136793"/>
                  <a:pt x="167137" y="141321"/>
                  <a:pt x="145865" y="141462"/>
                </a:cubicBezTo>
                <a:cubicBezTo>
                  <a:pt x="124593" y="141604"/>
                  <a:pt x="116386" y="141462"/>
                  <a:pt x="110490" y="141462"/>
                </a:cubicBezTo>
              </a:path>
            </a:pathLst>
          </a:custGeom>
          <a:noFill/>
          <a:ln cap="flat" cmpd="sng" w="28575">
            <a:solidFill>
              <a:srgbClr val="FF0000"/>
            </a:solidFill>
            <a:prstDash val="solid"/>
            <a:round/>
            <a:headEnd len="med" w="med" type="none"/>
            <a:tailEnd len="med" w="med" type="none"/>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195"/>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201"/>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1000"/>
                                        <p:tgtEl>
                                          <p:spTgt spid="21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17" name="Google Shape;217;p30" title="Screenshot 2025-09-23 at 3.25.02 PM.png">
            <a:hlinkClick r:id="rId3"/>
          </p:cNvPr>
          <p:cNvPicPr preferRelativeResize="0"/>
          <p:nvPr/>
        </p:nvPicPr>
        <p:blipFill>
          <a:blip r:embed="rId4">
            <a:alphaModFix/>
          </a:blip>
          <a:stretch>
            <a:fillRect/>
          </a:stretch>
        </p:blipFill>
        <p:spPr>
          <a:xfrm>
            <a:off x="1797850" y="668475"/>
            <a:ext cx="7346150" cy="4074826"/>
          </a:xfrm>
          <a:prstGeom prst="rect">
            <a:avLst/>
          </a:prstGeom>
          <a:noFill/>
          <a:ln cap="flat" cmpd="sng" w="9525">
            <a:solidFill>
              <a:schemeClr val="dk2"/>
            </a:solidFill>
            <a:prstDash val="solid"/>
            <a:round/>
            <a:headEnd len="sm" w="sm" type="none"/>
            <a:tailEnd len="sm" w="sm" type="none"/>
          </a:ln>
        </p:spPr>
      </p:pic>
      <p:sp>
        <p:nvSpPr>
          <p:cNvPr id="218" name="Google Shape;218;p30"/>
          <p:cNvSpPr txBox="1"/>
          <p:nvPr>
            <p:ph idx="4294967295" type="title"/>
          </p:nvPr>
        </p:nvSpPr>
        <p:spPr>
          <a:xfrm>
            <a:off x="0" y="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Sample Student Essays </a:t>
            </a:r>
            <a:r>
              <a:rPr lang="en" sz="2000"/>
              <a:t>[Link Embedded]</a:t>
            </a:r>
            <a:r>
              <a:rPr lang="en"/>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1"/>
          <p:cNvPicPr preferRelativeResize="0"/>
          <p:nvPr/>
        </p:nvPicPr>
        <p:blipFill>
          <a:blip r:embed="rId3">
            <a:alphaModFix/>
          </a:blip>
          <a:stretch>
            <a:fillRect/>
          </a:stretch>
        </p:blipFill>
        <p:spPr>
          <a:xfrm>
            <a:off x="804248" y="0"/>
            <a:ext cx="7535502" cy="5143499"/>
          </a:xfrm>
          <a:prstGeom prst="rect">
            <a:avLst/>
          </a:prstGeom>
          <a:noFill/>
          <a:ln>
            <a:noFill/>
          </a:ln>
        </p:spPr>
      </p:pic>
      <p:sp>
        <p:nvSpPr>
          <p:cNvPr id="224" name="Google Shape;224;p31"/>
          <p:cNvSpPr/>
          <p:nvPr/>
        </p:nvSpPr>
        <p:spPr>
          <a:xfrm>
            <a:off x="6089525" y="451375"/>
            <a:ext cx="2196600" cy="1111500"/>
          </a:xfrm>
          <a:prstGeom prst="rect">
            <a:avLst/>
          </a:prstGeom>
          <a:solidFill>
            <a:srgbClr val="FFFF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1"/>
          <p:cNvSpPr/>
          <p:nvPr/>
        </p:nvSpPr>
        <p:spPr>
          <a:xfrm>
            <a:off x="4965575" y="1642000"/>
            <a:ext cx="1083000" cy="1997100"/>
          </a:xfrm>
          <a:prstGeom prst="rect">
            <a:avLst/>
          </a:prstGeom>
          <a:solidFill>
            <a:srgbClr val="FFFF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1"/>
          <p:cNvSpPr/>
          <p:nvPr/>
        </p:nvSpPr>
        <p:spPr>
          <a:xfrm>
            <a:off x="3813050" y="3718450"/>
            <a:ext cx="2235600" cy="587400"/>
          </a:xfrm>
          <a:prstGeom prst="rect">
            <a:avLst/>
          </a:prstGeom>
          <a:solidFill>
            <a:srgbClr val="FFFF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1"/>
          <p:cNvSpPr/>
          <p:nvPr/>
        </p:nvSpPr>
        <p:spPr>
          <a:xfrm>
            <a:off x="3832550" y="451150"/>
            <a:ext cx="2196600" cy="111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1"/>
          <p:cNvSpPr/>
          <p:nvPr/>
        </p:nvSpPr>
        <p:spPr>
          <a:xfrm>
            <a:off x="6089525" y="3718450"/>
            <a:ext cx="2149800" cy="587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27"/>
                                        </p:tgtEl>
                                      </p:cBhvr>
                                    </p:animEffect>
                                    <p:set>
                                      <p:cBhvr>
                                        <p:cTn dur="1" fill="hold">
                                          <p:stCondLst>
                                            <p:cond delay="1000"/>
                                          </p:stCondLst>
                                        </p:cTn>
                                        <p:tgtEl>
                                          <p:spTgt spid="2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24"/>
                                        </p:tgtEl>
                                      </p:cBhvr>
                                    </p:animEffect>
                                    <p:set>
                                      <p:cBhvr>
                                        <p:cTn dur="1" fill="hold">
                                          <p:stCondLst>
                                            <p:cond delay="1000"/>
                                          </p:stCondLst>
                                        </p:cTn>
                                        <p:tgtEl>
                                          <p:spTgt spid="2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25"/>
                                        </p:tgtEl>
                                      </p:cBhvr>
                                    </p:animEffect>
                                    <p:set>
                                      <p:cBhvr>
                                        <p:cTn dur="1" fill="hold">
                                          <p:stCondLst>
                                            <p:cond delay="1000"/>
                                          </p:stCondLst>
                                        </p:cTn>
                                        <p:tgtEl>
                                          <p:spTgt spid="22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28"/>
                                        </p:tgtEl>
                                      </p:cBhvr>
                                    </p:animEffect>
                                    <p:set>
                                      <p:cBhvr>
                                        <p:cTn dur="1" fill="hold">
                                          <p:stCondLst>
                                            <p:cond delay="1000"/>
                                          </p:stCondLst>
                                        </p:cTn>
                                        <p:tgtEl>
                                          <p:spTgt spid="22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26"/>
                                        </p:tgtEl>
                                      </p:cBhvr>
                                    </p:animEffect>
                                    <p:set>
                                      <p:cBhvr>
                                        <p:cTn dur="1" fill="hold">
                                          <p:stCondLst>
                                            <p:cond delay="1000"/>
                                          </p:stCondLst>
                                        </p:cTn>
                                        <p:tgtEl>
                                          <p:spTgt spid="22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4"/>
          <p:cNvPicPr preferRelativeResize="0"/>
          <p:nvPr/>
        </p:nvPicPr>
        <p:blipFill rotWithShape="1">
          <a:blip r:embed="rId3">
            <a:alphaModFix/>
          </a:blip>
          <a:srcRect b="16171" l="0" r="0" t="15307"/>
          <a:stretch/>
        </p:blipFill>
        <p:spPr>
          <a:xfrm rot="-418188">
            <a:off x="6091173" y="171016"/>
            <a:ext cx="2941404" cy="2015567"/>
          </a:xfrm>
          <a:prstGeom prst="rect">
            <a:avLst/>
          </a:prstGeom>
          <a:noFill/>
          <a:ln>
            <a:noFill/>
          </a:ln>
        </p:spPr>
      </p:pic>
      <p:sp>
        <p:nvSpPr>
          <p:cNvPr id="71" name="Google Shape;71;p14"/>
          <p:cNvSpPr txBox="1"/>
          <p:nvPr/>
        </p:nvSpPr>
        <p:spPr>
          <a:xfrm rot="-413420">
            <a:off x="6280243" y="1137266"/>
            <a:ext cx="2598165" cy="61554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Please drop yo</a:t>
            </a:r>
            <a:r>
              <a:rPr lang="en"/>
              <a:t>ur name and location in the chat.</a:t>
            </a:r>
            <a:endParaRPr/>
          </a:p>
        </p:txBody>
      </p:sp>
      <p:sp>
        <p:nvSpPr>
          <p:cNvPr id="72" name="Google Shape;72;p14"/>
          <p:cNvSpPr txBox="1"/>
          <p:nvPr>
            <p:ph type="ctrTitle"/>
          </p:nvPr>
        </p:nvSpPr>
        <p:spPr>
          <a:xfrm>
            <a:off x="2682325" y="926925"/>
            <a:ext cx="3786900" cy="2697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accent2"/>
                </a:solidFill>
              </a:rPr>
              <a:t>Reasoning and Commentary in AP English: For Now and Year-Round</a:t>
            </a:r>
            <a:endParaRPr b="1">
              <a:solidFill>
                <a:schemeClr val="accent2"/>
              </a:solidFill>
            </a:endParaRPr>
          </a:p>
        </p:txBody>
      </p:sp>
      <p:sp>
        <p:nvSpPr>
          <p:cNvPr id="73" name="Google Shape;73;p14"/>
          <p:cNvSpPr txBox="1"/>
          <p:nvPr>
            <p:ph idx="1" type="subTitle"/>
          </p:nvPr>
        </p:nvSpPr>
        <p:spPr>
          <a:xfrm>
            <a:off x="2758050" y="3707975"/>
            <a:ext cx="3627900" cy="738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accent1"/>
                </a:solidFill>
              </a:rPr>
              <a:t>Dr. Brandon Abdon</a:t>
            </a:r>
            <a:r>
              <a:rPr lang="en"/>
              <a:t> &amp; Kevin McDonald</a:t>
            </a:r>
            <a:r>
              <a:rPr lang="en">
                <a:solidFill>
                  <a:schemeClr val="accent1"/>
                </a:solidFill>
              </a:rPr>
              <a:t> </a:t>
            </a:r>
            <a:endParaRPr sz="1300">
              <a:solidFill>
                <a:schemeClr val="accent1"/>
              </a:solidFill>
            </a:endParaRPr>
          </a:p>
          <a:p>
            <a:pPr indent="0" lvl="0" marL="0" rtl="0" algn="ctr">
              <a:spcBef>
                <a:spcPts val="0"/>
              </a:spcBef>
              <a:spcAft>
                <a:spcPts val="0"/>
              </a:spcAft>
              <a:buNone/>
            </a:pPr>
            <a:r>
              <a:rPr lang="en" sz="1300"/>
              <a:t>September 24, 2025</a:t>
            </a:r>
            <a:endParaRPr sz="1300">
              <a:solidFill>
                <a:schemeClr val="accen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Suggested Activities and Materials</a:t>
            </a:r>
            <a:endParaRPr/>
          </a:p>
        </p:txBody>
      </p:sp>
      <p:sp>
        <p:nvSpPr>
          <p:cNvPr id="234" name="Google Shape;234;p32"/>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u="sng">
                <a:solidFill>
                  <a:schemeClr val="hlink"/>
                </a:solidFill>
                <a:hlinkClick r:id="rId3"/>
              </a:rPr>
              <a:t>Thesis and Paragraph Highlighting</a:t>
            </a:r>
            <a:endParaRPr/>
          </a:p>
          <a:p>
            <a:pPr indent="-342900" lvl="0" marL="457200" rtl="0" algn="l">
              <a:spcBef>
                <a:spcPts val="0"/>
              </a:spcBef>
              <a:spcAft>
                <a:spcPts val="0"/>
              </a:spcAft>
              <a:buSzPts val="1800"/>
              <a:buChar char="●"/>
            </a:pPr>
            <a:r>
              <a:rPr lang="en" u="sng">
                <a:solidFill>
                  <a:schemeClr val="hlink"/>
                </a:solidFill>
                <a:hlinkClick r:id="rId4"/>
              </a:rPr>
              <a:t>Abstract Thinking, Reading, and Writing</a:t>
            </a:r>
            <a:endParaRPr/>
          </a:p>
          <a:p>
            <a:pPr indent="-342900" lvl="0" marL="457200" rtl="0" algn="l">
              <a:spcBef>
                <a:spcPts val="0"/>
              </a:spcBef>
              <a:spcAft>
                <a:spcPts val="0"/>
              </a:spcAft>
              <a:buSzPts val="1800"/>
              <a:buChar char="●"/>
            </a:pPr>
            <a:r>
              <a:rPr lang="en" u="sng">
                <a:solidFill>
                  <a:schemeClr val="hlink"/>
                </a:solidFill>
                <a:hlinkClick r:id="rId5"/>
              </a:rPr>
              <a:t>“Burger Village” Activity for Structure, Evidence, and Commentary</a:t>
            </a:r>
            <a:endParaRPr/>
          </a:p>
          <a:p>
            <a:pPr indent="-342900" lvl="0" marL="457200" rtl="0" algn="l">
              <a:spcBef>
                <a:spcPts val="0"/>
              </a:spcBef>
              <a:spcAft>
                <a:spcPts val="0"/>
              </a:spcAft>
              <a:buSzPts val="1800"/>
              <a:buChar char="●"/>
            </a:pPr>
            <a:r>
              <a:rPr lang="en"/>
              <a:t>Big Idea and Enduring Understanding Posters for </a:t>
            </a:r>
            <a:r>
              <a:rPr lang="en" u="sng">
                <a:solidFill>
                  <a:schemeClr val="hlink"/>
                </a:solidFill>
                <a:hlinkClick r:id="rId6"/>
              </a:rPr>
              <a:t>Lang</a:t>
            </a:r>
            <a:r>
              <a:rPr lang="en"/>
              <a:t> and </a:t>
            </a:r>
            <a:r>
              <a:rPr lang="en" u="sng">
                <a:solidFill>
                  <a:schemeClr val="hlink"/>
                </a:solidFill>
                <a:hlinkClick r:id="rId7"/>
              </a:rPr>
              <a:t>Lit</a:t>
            </a:r>
            <a:endParaRPr/>
          </a:p>
          <a:p>
            <a:pPr indent="-342900" lvl="0" marL="457200" rtl="0" algn="l">
              <a:spcBef>
                <a:spcPts val="0"/>
              </a:spcBef>
              <a:spcAft>
                <a:spcPts val="0"/>
              </a:spcAft>
              <a:buSzPts val="1800"/>
              <a:buChar char="●"/>
            </a:pPr>
            <a:r>
              <a:rPr lang="en"/>
              <a:t>“Classroom” Rubrics for </a:t>
            </a:r>
            <a:r>
              <a:rPr lang="en" u="sng">
                <a:solidFill>
                  <a:schemeClr val="hlink"/>
                </a:solidFill>
                <a:hlinkClick r:id="rId8"/>
              </a:rPr>
              <a:t>Lang</a:t>
            </a:r>
            <a:r>
              <a:rPr lang="en"/>
              <a:t> and </a:t>
            </a:r>
            <a:r>
              <a:rPr lang="en" u="sng">
                <a:solidFill>
                  <a:schemeClr val="hlink"/>
                </a:solidFill>
                <a:hlinkClick r:id="rId9"/>
              </a:rPr>
              <a:t>Lit</a:t>
            </a:r>
            <a:r>
              <a:rPr lang="en"/>
              <a:t> </a:t>
            </a:r>
            <a:endParaRPr/>
          </a:p>
          <a:p>
            <a:pPr indent="-342900" lvl="0" marL="457200" rtl="0" algn="l">
              <a:spcBef>
                <a:spcPts val="0"/>
              </a:spcBef>
              <a:spcAft>
                <a:spcPts val="0"/>
              </a:spcAft>
              <a:buSzPts val="1800"/>
              <a:buChar char="●"/>
            </a:pPr>
            <a:r>
              <a:rPr lang="en"/>
              <a:t>Cicero’s Six-Part Oration - Organizing an Argument to ensure LoR</a:t>
            </a:r>
            <a:endParaRPr/>
          </a:p>
          <a:p>
            <a:pPr indent="-317500" lvl="1" marL="914400" rtl="0" algn="l">
              <a:spcBef>
                <a:spcPts val="0"/>
              </a:spcBef>
              <a:spcAft>
                <a:spcPts val="0"/>
              </a:spcAft>
              <a:buSzPts val="1400"/>
              <a:buChar char="○"/>
            </a:pPr>
            <a:r>
              <a:rPr lang="en" u="sng">
                <a:solidFill>
                  <a:schemeClr val="hlink"/>
                </a:solidFill>
                <a:hlinkClick r:id="rId10"/>
              </a:rPr>
              <a:t>Cicero and the Lang Conceptual Framework</a:t>
            </a:r>
            <a:endParaRPr/>
          </a:p>
          <a:p>
            <a:pPr indent="-317500" lvl="1" marL="914400" rtl="0" algn="l">
              <a:spcBef>
                <a:spcPts val="0"/>
              </a:spcBef>
              <a:spcAft>
                <a:spcPts val="0"/>
              </a:spcAft>
              <a:buSzPts val="1400"/>
              <a:buChar char="○"/>
            </a:pPr>
            <a:r>
              <a:rPr lang="en" u="sng">
                <a:solidFill>
                  <a:schemeClr val="hlink"/>
                </a:solidFill>
                <a:hlinkClick r:id="rId11"/>
              </a:rPr>
              <a:t>Annie Zaleski’s “The loudmouth at the Concert”</a:t>
            </a:r>
            <a:endParaRPr/>
          </a:p>
          <a:p>
            <a:pPr indent="-317500" lvl="1" marL="914400" rtl="0" algn="l">
              <a:spcBef>
                <a:spcPts val="0"/>
              </a:spcBef>
              <a:spcAft>
                <a:spcPts val="0"/>
              </a:spcAft>
              <a:buSzPts val="1400"/>
              <a:buChar char="○"/>
            </a:pPr>
            <a:r>
              <a:rPr lang="en" u="sng">
                <a:solidFill>
                  <a:schemeClr val="hlink"/>
                </a:solidFill>
                <a:hlinkClick r:id="rId12"/>
              </a:rPr>
              <a:t>Cicero and “The loudmouth at the concert”</a:t>
            </a:r>
            <a:endParaRPr/>
          </a:p>
          <a:p>
            <a:pPr indent="-317500" lvl="1" marL="914400" rtl="0" algn="l">
              <a:spcBef>
                <a:spcPts val="0"/>
              </a:spcBef>
              <a:spcAft>
                <a:spcPts val="0"/>
              </a:spcAft>
              <a:buSzPts val="1400"/>
              <a:buChar char="○"/>
            </a:pPr>
            <a:r>
              <a:rPr lang="en" u="sng">
                <a:solidFill>
                  <a:schemeClr val="hlink"/>
                </a:solidFill>
                <a:hlinkClick r:id="rId13"/>
              </a:rPr>
              <a:t>Instructions for Imitation Essay/Article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3"/>
          <p:cNvSpPr txBox="1"/>
          <p:nvPr>
            <p:ph type="title"/>
          </p:nvPr>
        </p:nvSpPr>
        <p:spPr>
          <a:xfrm>
            <a:off x="311700" y="0"/>
            <a:ext cx="8520600" cy="100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7500"/>
              <a:t>Daily Practice</a:t>
            </a:r>
            <a:endParaRPr sz="7500"/>
          </a:p>
        </p:txBody>
      </p:sp>
      <p:sp>
        <p:nvSpPr>
          <p:cNvPr id="240" name="Google Shape;240;p33"/>
          <p:cNvSpPr txBox="1"/>
          <p:nvPr>
            <p:ph idx="1" type="body"/>
          </p:nvPr>
        </p:nvSpPr>
        <p:spPr>
          <a:xfrm>
            <a:off x="0" y="1087775"/>
            <a:ext cx="9144000" cy="3756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t>Sometimes, we send the wrong signals and reinforce bad habits about the thinking process and commentary</a:t>
            </a:r>
            <a:endParaRPr b="1"/>
          </a:p>
          <a:p>
            <a:pPr indent="0" lvl="0" marL="0" rtl="0" algn="ctr">
              <a:spcBef>
                <a:spcPts val="1200"/>
              </a:spcBef>
              <a:spcAft>
                <a:spcPts val="0"/>
              </a:spcAft>
              <a:buNone/>
            </a:pPr>
            <a:r>
              <a:t/>
            </a:r>
            <a:endParaRPr b="1"/>
          </a:p>
          <a:p>
            <a:pPr indent="-342900" lvl="0" marL="457200" rtl="0" algn="l">
              <a:spcBef>
                <a:spcPts val="1200"/>
              </a:spcBef>
              <a:spcAft>
                <a:spcPts val="0"/>
              </a:spcAft>
              <a:buSzPts val="1800"/>
              <a:buChar char="●"/>
            </a:pPr>
            <a:r>
              <a:rPr lang="en"/>
              <a:t>Are we </a:t>
            </a:r>
            <a:r>
              <a:rPr lang="en"/>
              <a:t>identifying</a:t>
            </a:r>
            <a:r>
              <a:rPr lang="en"/>
              <a:t> and encouraging “Rough Draft Talk”</a:t>
            </a:r>
            <a:endParaRPr/>
          </a:p>
          <a:p>
            <a:pPr indent="-342900" lvl="0" marL="457200" rtl="0" algn="l">
              <a:spcBef>
                <a:spcPts val="0"/>
              </a:spcBef>
              <a:spcAft>
                <a:spcPts val="0"/>
              </a:spcAft>
              <a:buSzPts val="1800"/>
              <a:buChar char="●"/>
            </a:pPr>
            <a:r>
              <a:rPr lang="en"/>
              <a:t>Are we modeling and expecting students to explain their thinking about their evidence?</a:t>
            </a:r>
            <a:endParaRPr/>
          </a:p>
          <a:p>
            <a:pPr indent="-342900" lvl="0" marL="457200" rtl="0" algn="l">
              <a:spcBef>
                <a:spcPts val="0"/>
              </a:spcBef>
              <a:spcAft>
                <a:spcPts val="0"/>
              </a:spcAft>
              <a:buSzPts val="1800"/>
              <a:buChar char="●"/>
            </a:pPr>
            <a:r>
              <a:rPr lang="en"/>
              <a:t>Are we modeling and teaching students to connect to bigger ideas and explain those connections? </a:t>
            </a:r>
            <a:endParaRPr/>
          </a:p>
          <a:p>
            <a:pPr indent="-342900" lvl="0" marL="457200" rtl="0" algn="l">
              <a:spcBef>
                <a:spcPts val="0"/>
              </a:spcBef>
              <a:spcAft>
                <a:spcPts val="0"/>
              </a:spcAft>
              <a:buSzPts val="1800"/>
              <a:buChar char="●"/>
            </a:pPr>
            <a:r>
              <a:rPr lang="en"/>
              <a:t>Are we giving them time to think and write before, during, and after discussions so they learn to see analysis explanation as fluid and evolving?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4"/>
          <p:cNvSpPr txBox="1"/>
          <p:nvPr>
            <p:ph type="title"/>
          </p:nvPr>
        </p:nvSpPr>
        <p:spPr>
          <a:xfrm>
            <a:off x="256350" y="974131"/>
            <a:ext cx="4045200" cy="767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Final Reflections</a:t>
            </a:r>
            <a:endParaRPr/>
          </a:p>
        </p:txBody>
      </p:sp>
      <p:pic>
        <p:nvPicPr>
          <p:cNvPr id="246" name="Google Shape;246;p34"/>
          <p:cNvPicPr preferRelativeResize="0"/>
          <p:nvPr/>
        </p:nvPicPr>
        <p:blipFill>
          <a:blip r:embed="rId3">
            <a:alphaModFix/>
          </a:blip>
          <a:stretch>
            <a:fillRect/>
          </a:stretch>
        </p:blipFill>
        <p:spPr>
          <a:xfrm>
            <a:off x="1431875" y="2898750"/>
            <a:ext cx="1694150" cy="1270600"/>
          </a:xfrm>
          <a:prstGeom prst="rect">
            <a:avLst/>
          </a:prstGeom>
          <a:noFill/>
          <a:ln>
            <a:noFill/>
          </a:ln>
        </p:spPr>
      </p:pic>
      <p:sp>
        <p:nvSpPr>
          <p:cNvPr id="247" name="Google Shape;247;p34"/>
          <p:cNvSpPr txBox="1"/>
          <p:nvPr>
            <p:ph idx="2" type="body"/>
          </p:nvPr>
        </p:nvSpPr>
        <p:spPr>
          <a:xfrm>
            <a:off x="4743675" y="1305750"/>
            <a:ext cx="4285200" cy="2532000"/>
          </a:xfrm>
          <a:prstGeom prst="rect">
            <a:avLst/>
          </a:prstGeom>
        </p:spPr>
        <p:txBody>
          <a:bodyPr anchorCtr="0" anchor="ctr" bIns="91425" lIns="91425" spcFirstLastPara="1" rIns="91425" wrap="square" tIns="91425">
            <a:normAutofit/>
          </a:bodyPr>
          <a:lstStyle/>
          <a:p>
            <a:pPr indent="-330200" lvl="0" marL="457200" rtl="0" algn="l">
              <a:spcBef>
                <a:spcPts val="0"/>
              </a:spcBef>
              <a:spcAft>
                <a:spcPts val="0"/>
              </a:spcAft>
              <a:buSzPts val="1600"/>
              <a:buAutoNum type="arabicParenR"/>
            </a:pPr>
            <a:r>
              <a:rPr lang="en" sz="1600"/>
              <a:t>What has challenged you? </a:t>
            </a:r>
            <a:endParaRPr sz="1600"/>
          </a:p>
          <a:p>
            <a:pPr indent="-330200" lvl="0" marL="457200" rtl="0" algn="l">
              <a:spcBef>
                <a:spcPts val="0"/>
              </a:spcBef>
              <a:spcAft>
                <a:spcPts val="0"/>
              </a:spcAft>
              <a:buSzPts val="1600"/>
              <a:buAutoNum type="arabicParenR"/>
            </a:pPr>
            <a:r>
              <a:rPr lang="en" sz="1600"/>
              <a:t>What are you thinking about changing now? </a:t>
            </a:r>
            <a:endParaRPr sz="1600"/>
          </a:p>
          <a:p>
            <a:pPr indent="-330200" lvl="0" marL="457200" rtl="0" algn="l">
              <a:spcBef>
                <a:spcPts val="0"/>
              </a:spcBef>
              <a:spcAft>
                <a:spcPts val="0"/>
              </a:spcAft>
              <a:buSzPts val="1600"/>
              <a:buAutoNum type="arabicParenR"/>
            </a:pPr>
            <a:r>
              <a:rPr lang="en" sz="1600"/>
              <a:t>How might you revise your approach?</a:t>
            </a:r>
            <a:endParaRPr sz="1600"/>
          </a:p>
          <a:p>
            <a:pPr indent="-330200" lvl="0" marL="457200" rtl="0" algn="l">
              <a:spcBef>
                <a:spcPts val="0"/>
              </a:spcBef>
              <a:spcAft>
                <a:spcPts val="0"/>
              </a:spcAft>
              <a:buSzPts val="1600"/>
              <a:buAutoNum type="arabicParenR"/>
            </a:pPr>
            <a:r>
              <a:rPr lang="en" sz="1600"/>
              <a:t>What is problematic? </a:t>
            </a:r>
            <a:endParaRPr sz="1600"/>
          </a:p>
        </p:txBody>
      </p:sp>
      <p:sp>
        <p:nvSpPr>
          <p:cNvPr id="248" name="Google Shape;248;p34"/>
          <p:cNvSpPr txBox="1"/>
          <p:nvPr/>
        </p:nvSpPr>
        <p:spPr>
          <a:xfrm>
            <a:off x="256350" y="1794851"/>
            <a:ext cx="4045200" cy="13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rgbClr val="616161"/>
                </a:solidFill>
                <a:latin typeface="Proxima Nova"/>
                <a:ea typeface="Proxima Nova"/>
                <a:cs typeface="Proxima Nova"/>
                <a:sym typeface="Proxima Nova"/>
              </a:rPr>
              <a:t>Take time to reflect on what we have explored here today.</a:t>
            </a:r>
            <a:endParaRPr sz="2100">
              <a:solidFill>
                <a:srgbClr val="616161"/>
              </a:solidFill>
              <a:latin typeface="Proxima Nova"/>
              <a:ea typeface="Proxima Nova"/>
              <a:cs typeface="Proxima Nova"/>
              <a:sym typeface="Proxima Nova"/>
            </a:endParaRPr>
          </a:p>
          <a:p>
            <a:pPr indent="0" lvl="0" marL="0" rtl="0" algn="ctr">
              <a:spcBef>
                <a:spcPts val="0"/>
              </a:spcBef>
              <a:spcAft>
                <a:spcPts val="0"/>
              </a:spcAft>
              <a:buNone/>
            </a:pPr>
            <a:r>
              <a:t/>
            </a:r>
            <a:endParaRPr sz="2100">
              <a:solidFill>
                <a:srgbClr val="616161"/>
              </a:solidFill>
              <a:latin typeface="Proxima Nova"/>
              <a:ea typeface="Proxima Nova"/>
              <a:cs typeface="Proxima Nova"/>
              <a:sym typeface="Proxima Nova"/>
            </a:endParaRPr>
          </a:p>
          <a:p>
            <a:pPr indent="0" lvl="0" marL="0" rtl="0" algn="ctr">
              <a:spcBef>
                <a:spcPts val="0"/>
              </a:spcBef>
              <a:spcAft>
                <a:spcPts val="0"/>
              </a:spcAft>
              <a:buNone/>
            </a:pPr>
            <a:r>
              <a:t/>
            </a:r>
            <a:endParaRPr sz="2100">
              <a:solidFill>
                <a:srgbClr val="616161"/>
              </a:solidFill>
              <a:latin typeface="Proxima Nova"/>
              <a:ea typeface="Proxima Nova"/>
              <a:cs typeface="Proxima Nova"/>
              <a:sym typeface="Proxima Nova"/>
            </a:endParaRPr>
          </a:p>
          <a:p>
            <a:pPr indent="0" lvl="0" marL="0" rtl="0" algn="ctr">
              <a:spcBef>
                <a:spcPts val="0"/>
              </a:spcBef>
              <a:spcAft>
                <a:spcPts val="0"/>
              </a:spcAft>
              <a:buNone/>
            </a:pPr>
            <a:r>
              <a:t/>
            </a:r>
            <a:endParaRPr sz="2100">
              <a:solidFill>
                <a:srgbClr val="616161"/>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5"/>
          <p:cNvSpPr txBox="1"/>
          <p:nvPr>
            <p:ph type="title"/>
          </p:nvPr>
        </p:nvSpPr>
        <p:spPr>
          <a:xfrm>
            <a:off x="311700" y="957125"/>
            <a:ext cx="8520600" cy="212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5400"/>
              <a:t>FAQs and Qs from U</a:t>
            </a:r>
            <a:endParaRPr sz="5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6"/>
          <p:cNvSpPr txBox="1"/>
          <p:nvPr>
            <p:ph type="title"/>
          </p:nvPr>
        </p:nvSpPr>
        <p:spPr>
          <a:xfrm>
            <a:off x="311700" y="746100"/>
            <a:ext cx="8520600" cy="365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0000"/>
              <a:t>We are risk takers and </a:t>
            </a:r>
            <a:r>
              <a:rPr lang="en" sz="10000"/>
              <a:t>mistake</a:t>
            </a:r>
            <a:r>
              <a:rPr lang="en" sz="10000"/>
              <a:t> makers</a:t>
            </a:r>
            <a:endParaRPr sz="10000"/>
          </a:p>
          <a:p>
            <a:pPr indent="0" lvl="0" marL="0" rtl="0" algn="r">
              <a:spcBef>
                <a:spcPts val="0"/>
              </a:spcBef>
              <a:spcAft>
                <a:spcPts val="0"/>
              </a:spcAft>
              <a:buNone/>
            </a:pPr>
            <a:r>
              <a:rPr lang="en" sz="3000"/>
              <a:t>(</a:t>
            </a:r>
            <a:r>
              <a:rPr lang="en" sz="3000"/>
              <a:t>thanks Andy)</a:t>
            </a:r>
            <a:endParaRPr sz="3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37" title="Screenshot 2025-09-23 at 3.27.08 PM.png"/>
          <p:cNvPicPr preferRelativeResize="0"/>
          <p:nvPr/>
        </p:nvPicPr>
        <p:blipFill>
          <a:blip r:embed="rId3">
            <a:alphaModFix/>
          </a:blip>
          <a:stretch>
            <a:fillRect/>
          </a:stretch>
        </p:blipFill>
        <p:spPr>
          <a:xfrm>
            <a:off x="4617934" y="700575"/>
            <a:ext cx="4375977" cy="3742351"/>
          </a:xfrm>
          <a:prstGeom prst="rect">
            <a:avLst/>
          </a:prstGeom>
          <a:noFill/>
          <a:ln cap="flat" cmpd="sng" w="19050">
            <a:solidFill>
              <a:schemeClr val="dk1"/>
            </a:solidFill>
            <a:prstDash val="solid"/>
            <a:round/>
            <a:headEnd len="sm" w="sm" type="none"/>
            <a:tailEnd len="sm" w="sm" type="none"/>
          </a:ln>
        </p:spPr>
      </p:pic>
      <p:sp>
        <p:nvSpPr>
          <p:cNvPr id="264" name="Google Shape;264;p3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65" name="Google Shape;265;p37"/>
          <p:cNvPicPr preferRelativeResize="0"/>
          <p:nvPr/>
        </p:nvPicPr>
        <p:blipFill>
          <a:blip r:embed="rId4">
            <a:alphaModFix/>
          </a:blip>
          <a:stretch>
            <a:fillRect/>
          </a:stretch>
        </p:blipFill>
        <p:spPr>
          <a:xfrm>
            <a:off x="1135803" y="11"/>
            <a:ext cx="2376000" cy="3036664"/>
          </a:xfrm>
          <a:prstGeom prst="rect">
            <a:avLst/>
          </a:prstGeom>
          <a:noFill/>
          <a:ln>
            <a:noFill/>
          </a:ln>
        </p:spPr>
      </p:pic>
      <p:pic>
        <p:nvPicPr>
          <p:cNvPr id="266" name="Google Shape;266;p37"/>
          <p:cNvPicPr preferRelativeResize="0"/>
          <p:nvPr/>
        </p:nvPicPr>
        <p:blipFill>
          <a:blip r:embed="rId5">
            <a:alphaModFix/>
          </a:blip>
          <a:stretch>
            <a:fillRect/>
          </a:stretch>
        </p:blipFill>
        <p:spPr>
          <a:xfrm>
            <a:off x="7998447" y="0"/>
            <a:ext cx="1145550" cy="1096350"/>
          </a:xfrm>
          <a:prstGeom prst="rect">
            <a:avLst/>
          </a:prstGeom>
          <a:noFill/>
          <a:ln>
            <a:noFill/>
          </a:ln>
        </p:spPr>
      </p:pic>
      <p:pic>
        <p:nvPicPr>
          <p:cNvPr id="267" name="Google Shape;267;p37"/>
          <p:cNvPicPr preferRelativeResize="0"/>
          <p:nvPr/>
        </p:nvPicPr>
        <p:blipFill>
          <a:blip r:embed="rId6">
            <a:alphaModFix/>
          </a:blip>
          <a:stretch>
            <a:fillRect/>
          </a:stretch>
        </p:blipFill>
        <p:spPr>
          <a:xfrm>
            <a:off x="-5" y="-5"/>
            <a:ext cx="927725" cy="903475"/>
          </a:xfrm>
          <a:prstGeom prst="rect">
            <a:avLst/>
          </a:prstGeom>
          <a:noFill/>
          <a:ln>
            <a:noFill/>
          </a:ln>
        </p:spPr>
      </p:pic>
      <p:sp>
        <p:nvSpPr>
          <p:cNvPr id="268" name="Google Shape;268;p37"/>
          <p:cNvSpPr txBox="1"/>
          <p:nvPr>
            <p:ph type="title"/>
          </p:nvPr>
        </p:nvSpPr>
        <p:spPr>
          <a:xfrm>
            <a:off x="3511800" y="-111625"/>
            <a:ext cx="23760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chemeClr val="accent1"/>
                </a:solidFill>
              </a:rPr>
              <a:t>Our Partners</a:t>
            </a:r>
            <a:r>
              <a:rPr lang="en"/>
              <a:t> </a:t>
            </a:r>
            <a:endParaRPr/>
          </a:p>
        </p:txBody>
      </p:sp>
      <p:pic>
        <p:nvPicPr>
          <p:cNvPr id="269" name="Google Shape;269;p37"/>
          <p:cNvPicPr preferRelativeResize="0"/>
          <p:nvPr/>
        </p:nvPicPr>
        <p:blipFill>
          <a:blip r:embed="rId7">
            <a:alphaModFix/>
          </a:blip>
          <a:stretch>
            <a:fillRect/>
          </a:stretch>
        </p:blipFill>
        <p:spPr>
          <a:xfrm>
            <a:off x="210296" y="2218025"/>
            <a:ext cx="1987425" cy="2571233"/>
          </a:xfrm>
          <a:prstGeom prst="rect">
            <a:avLst/>
          </a:prstGeom>
          <a:noFill/>
          <a:ln cap="flat" cmpd="sng" w="19050">
            <a:solidFill>
              <a:schemeClr val="dk1"/>
            </a:solidFill>
            <a:prstDash val="solid"/>
            <a:round/>
            <a:headEnd len="sm" w="sm" type="none"/>
            <a:tailEnd len="sm" w="sm" type="none"/>
          </a:ln>
        </p:spPr>
      </p:pic>
      <p:pic>
        <p:nvPicPr>
          <p:cNvPr id="270" name="Google Shape;270;p37"/>
          <p:cNvPicPr preferRelativeResize="0"/>
          <p:nvPr/>
        </p:nvPicPr>
        <p:blipFill>
          <a:blip r:embed="rId8">
            <a:alphaModFix/>
          </a:blip>
          <a:stretch>
            <a:fillRect/>
          </a:stretch>
        </p:blipFill>
        <p:spPr>
          <a:xfrm>
            <a:off x="2414118" y="1500312"/>
            <a:ext cx="1987424" cy="2571752"/>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38"/>
          <p:cNvPicPr preferRelativeResize="0"/>
          <p:nvPr/>
        </p:nvPicPr>
        <p:blipFill>
          <a:blip r:embed="rId3">
            <a:alphaModFix/>
          </a:blip>
          <a:stretch>
            <a:fillRect/>
          </a:stretch>
        </p:blipFill>
        <p:spPr>
          <a:xfrm>
            <a:off x="0" y="11"/>
            <a:ext cx="9144003" cy="450502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9"/>
          <p:cNvSpPr txBox="1"/>
          <p:nvPr>
            <p:ph type="title"/>
          </p:nvPr>
        </p:nvSpPr>
        <p:spPr>
          <a:xfrm>
            <a:off x="274500" y="258250"/>
            <a:ext cx="4297500" cy="1786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4800">
                <a:solidFill>
                  <a:schemeClr val="accent3"/>
                </a:solidFill>
              </a:rPr>
              <a:t>Please be in touch</a:t>
            </a:r>
            <a:endParaRPr b="1" sz="4800">
              <a:solidFill>
                <a:schemeClr val="accent3"/>
              </a:solidFill>
            </a:endParaRPr>
          </a:p>
        </p:txBody>
      </p:sp>
      <p:pic>
        <p:nvPicPr>
          <p:cNvPr id="281" name="Google Shape;281;p39"/>
          <p:cNvPicPr preferRelativeResize="0"/>
          <p:nvPr/>
        </p:nvPicPr>
        <p:blipFill>
          <a:blip r:embed="rId3">
            <a:alphaModFix/>
          </a:blip>
          <a:stretch>
            <a:fillRect/>
          </a:stretch>
        </p:blipFill>
        <p:spPr>
          <a:xfrm rot="-822491">
            <a:off x="4427925" y="844590"/>
            <a:ext cx="4572001" cy="2402084"/>
          </a:xfrm>
          <a:prstGeom prst="rect">
            <a:avLst/>
          </a:prstGeom>
          <a:noFill/>
          <a:ln>
            <a:noFill/>
          </a:ln>
        </p:spPr>
      </p:pic>
      <p:sp>
        <p:nvSpPr>
          <p:cNvPr id="282" name="Google Shape;282;p39"/>
          <p:cNvSpPr txBox="1"/>
          <p:nvPr/>
        </p:nvSpPr>
        <p:spPr>
          <a:xfrm>
            <a:off x="699600" y="2102875"/>
            <a:ext cx="34473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u="sng">
                <a:solidFill>
                  <a:schemeClr val="hlink"/>
                </a:solidFill>
                <a:latin typeface="Economica"/>
                <a:ea typeface="Economica"/>
                <a:cs typeface="Economica"/>
                <a:sym typeface="Economica"/>
                <a:hlinkClick r:id="rId4"/>
              </a:rPr>
              <a:t>Brandon.Abdon@gmail.com</a:t>
            </a:r>
            <a:endParaRPr sz="3000">
              <a:solidFill>
                <a:schemeClr val="lt2"/>
              </a:solidFill>
              <a:latin typeface="Economica"/>
              <a:ea typeface="Economica"/>
              <a:cs typeface="Economica"/>
              <a:sym typeface="Economica"/>
            </a:endParaRPr>
          </a:p>
          <a:p>
            <a:pPr indent="0" lvl="0" marL="0" rtl="0" algn="l">
              <a:spcBef>
                <a:spcPts val="0"/>
              </a:spcBef>
              <a:spcAft>
                <a:spcPts val="0"/>
              </a:spcAft>
              <a:buNone/>
            </a:pPr>
            <a:r>
              <a:rPr lang="en" sz="3000" u="sng">
                <a:solidFill>
                  <a:schemeClr val="hlink"/>
                </a:solidFill>
                <a:latin typeface="Economica"/>
                <a:ea typeface="Economica"/>
                <a:cs typeface="Economica"/>
                <a:sym typeface="Economica"/>
              </a:rPr>
              <a:t>kmac_aplang@mac.com</a:t>
            </a:r>
            <a:r>
              <a:rPr lang="en" sz="3000">
                <a:solidFill>
                  <a:schemeClr val="lt2"/>
                </a:solidFill>
                <a:latin typeface="Economica"/>
                <a:ea typeface="Economica"/>
                <a:cs typeface="Economica"/>
                <a:sym typeface="Economica"/>
              </a:rPr>
              <a:t> </a:t>
            </a:r>
            <a:endParaRPr sz="3000">
              <a:solidFill>
                <a:schemeClr val="lt2"/>
              </a:solidFill>
              <a:latin typeface="Economica"/>
              <a:ea typeface="Economica"/>
              <a:cs typeface="Economica"/>
              <a:sym typeface="Economica"/>
            </a:endParaRPr>
          </a:p>
        </p:txBody>
      </p:sp>
      <p:pic>
        <p:nvPicPr>
          <p:cNvPr descr="laptop wave" id="283" name="Google Shape;283;p39"/>
          <p:cNvPicPr preferRelativeResize="0"/>
          <p:nvPr/>
        </p:nvPicPr>
        <p:blipFill>
          <a:blip r:embed="rId5">
            <a:alphaModFix/>
          </a:blip>
          <a:stretch>
            <a:fillRect/>
          </a:stretch>
        </p:blipFill>
        <p:spPr>
          <a:xfrm>
            <a:off x="6622996" y="3069200"/>
            <a:ext cx="1786200" cy="1786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5"/>
          <p:cNvPicPr preferRelativeResize="0"/>
          <p:nvPr/>
        </p:nvPicPr>
        <p:blipFill>
          <a:blip r:embed="rId3">
            <a:alphaModFix/>
          </a:blip>
          <a:stretch>
            <a:fillRect/>
          </a:stretch>
        </p:blipFill>
        <p:spPr>
          <a:xfrm>
            <a:off x="154650" y="120950"/>
            <a:ext cx="1694150" cy="1270601"/>
          </a:xfrm>
          <a:prstGeom prst="rect">
            <a:avLst/>
          </a:prstGeom>
          <a:noFill/>
          <a:ln>
            <a:noFill/>
          </a:ln>
        </p:spPr>
      </p:pic>
      <p:sp>
        <p:nvSpPr>
          <p:cNvPr id="79" name="Google Shape;79;p15"/>
          <p:cNvSpPr txBox="1"/>
          <p:nvPr/>
        </p:nvSpPr>
        <p:spPr>
          <a:xfrm>
            <a:off x="4745925" y="1436988"/>
            <a:ext cx="4248600" cy="262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300" u="sng">
                <a:solidFill>
                  <a:schemeClr val="dk1"/>
                </a:solidFill>
                <a:latin typeface="Georgia"/>
                <a:ea typeface="Georgia"/>
                <a:cs typeface="Georgia"/>
                <a:sym typeface="Georgia"/>
              </a:rPr>
              <a:t>WHAT DO YOU KNOW? </a:t>
            </a:r>
            <a:endParaRPr sz="2300" u="sng">
              <a:solidFill>
                <a:schemeClr val="dk1"/>
              </a:solidFill>
              <a:latin typeface="Georgia"/>
              <a:ea typeface="Georgia"/>
              <a:cs typeface="Georgia"/>
              <a:sym typeface="Georgia"/>
            </a:endParaRPr>
          </a:p>
          <a:p>
            <a:pPr indent="-374650" lvl="0" marL="457200" rtl="0" algn="l">
              <a:lnSpc>
                <a:spcPct val="115000"/>
              </a:lnSpc>
              <a:spcBef>
                <a:spcPts val="400"/>
              </a:spcBef>
              <a:spcAft>
                <a:spcPts val="0"/>
              </a:spcAft>
              <a:buClr>
                <a:srgbClr val="616161"/>
              </a:buClr>
              <a:buSzPts val="2300"/>
              <a:buFont typeface="Georgia"/>
              <a:buAutoNum type="arabicPeriod"/>
            </a:pPr>
            <a:r>
              <a:rPr lang="en" sz="2300">
                <a:solidFill>
                  <a:srgbClr val="616161"/>
                </a:solidFill>
                <a:latin typeface="Georgia"/>
                <a:ea typeface="Georgia"/>
                <a:cs typeface="Georgia"/>
                <a:sym typeface="Georgia"/>
              </a:rPr>
              <a:t>How do you explain LoR to students? </a:t>
            </a:r>
            <a:endParaRPr sz="2300">
              <a:solidFill>
                <a:srgbClr val="616161"/>
              </a:solidFill>
              <a:latin typeface="Georgia"/>
              <a:ea typeface="Georgia"/>
              <a:cs typeface="Georgia"/>
              <a:sym typeface="Georgia"/>
            </a:endParaRPr>
          </a:p>
          <a:p>
            <a:pPr indent="-374650" lvl="0" marL="457200" rtl="0" algn="l">
              <a:lnSpc>
                <a:spcPct val="115000"/>
              </a:lnSpc>
              <a:spcBef>
                <a:spcPts val="0"/>
              </a:spcBef>
              <a:spcAft>
                <a:spcPts val="0"/>
              </a:spcAft>
              <a:buClr>
                <a:srgbClr val="616161"/>
              </a:buClr>
              <a:buSzPts val="2300"/>
              <a:buFont typeface="Georgia"/>
              <a:buAutoNum type="arabicPeriod"/>
            </a:pPr>
            <a:r>
              <a:rPr lang="en" sz="2300">
                <a:solidFill>
                  <a:srgbClr val="616161"/>
                </a:solidFill>
                <a:latin typeface="Georgia"/>
                <a:ea typeface="Georgia"/>
                <a:cs typeface="Georgia"/>
                <a:sym typeface="Georgia"/>
              </a:rPr>
              <a:t>What are their common misunderstandings or mistakes? </a:t>
            </a:r>
            <a:r>
              <a:rPr lang="en" sz="2300">
                <a:solidFill>
                  <a:srgbClr val="616161"/>
                </a:solidFill>
                <a:latin typeface="Georgia"/>
                <a:ea typeface="Georgia"/>
                <a:cs typeface="Georgia"/>
                <a:sym typeface="Georgia"/>
              </a:rPr>
              <a:t>  </a:t>
            </a:r>
            <a:endParaRPr sz="1700">
              <a:solidFill>
                <a:srgbClr val="616161"/>
              </a:solidFill>
              <a:latin typeface="Georgia"/>
              <a:ea typeface="Georgia"/>
              <a:cs typeface="Georgia"/>
              <a:sym typeface="Georgia"/>
            </a:endParaRPr>
          </a:p>
        </p:txBody>
      </p:sp>
      <p:pic>
        <p:nvPicPr>
          <p:cNvPr id="80" name="Google Shape;80;p15"/>
          <p:cNvPicPr preferRelativeResize="0"/>
          <p:nvPr/>
        </p:nvPicPr>
        <p:blipFill>
          <a:blip r:embed="rId4">
            <a:alphaModFix/>
          </a:blip>
          <a:stretch>
            <a:fillRect/>
          </a:stretch>
        </p:blipFill>
        <p:spPr>
          <a:xfrm>
            <a:off x="7904398" y="4044975"/>
            <a:ext cx="995600" cy="822275"/>
          </a:xfrm>
          <a:prstGeom prst="rect">
            <a:avLst/>
          </a:prstGeom>
          <a:noFill/>
          <a:ln>
            <a:noFill/>
          </a:ln>
        </p:spPr>
      </p:pic>
      <p:pic>
        <p:nvPicPr>
          <p:cNvPr id="81" name="Google Shape;81;p15"/>
          <p:cNvPicPr preferRelativeResize="0"/>
          <p:nvPr/>
        </p:nvPicPr>
        <p:blipFill>
          <a:blip r:embed="rId5">
            <a:alphaModFix/>
          </a:blip>
          <a:stretch>
            <a:fillRect/>
          </a:stretch>
        </p:blipFill>
        <p:spPr>
          <a:xfrm>
            <a:off x="3914600" y="151925"/>
            <a:ext cx="1314800" cy="1314800"/>
          </a:xfrm>
          <a:prstGeom prst="rect">
            <a:avLst/>
          </a:prstGeom>
          <a:noFill/>
          <a:ln cap="flat" cmpd="sng" w="28575">
            <a:solidFill>
              <a:schemeClr val="lt2"/>
            </a:solidFill>
            <a:prstDash val="solid"/>
            <a:round/>
            <a:headEnd len="sm" w="sm" type="none"/>
            <a:tailEnd len="sm" w="sm" type="none"/>
          </a:ln>
        </p:spPr>
      </p:pic>
      <p:sp>
        <p:nvSpPr>
          <p:cNvPr id="82" name="Google Shape;82;p15"/>
          <p:cNvSpPr txBox="1"/>
          <p:nvPr/>
        </p:nvSpPr>
        <p:spPr>
          <a:xfrm>
            <a:off x="336500" y="1335750"/>
            <a:ext cx="3929700" cy="27384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Clr>
                <a:srgbClr val="616161"/>
              </a:buClr>
              <a:buSzPts val="2100"/>
              <a:buFont typeface="Georgia"/>
              <a:buChar char="●"/>
            </a:pPr>
            <a:r>
              <a:rPr lang="en" sz="2100">
                <a:solidFill>
                  <a:srgbClr val="616161"/>
                </a:solidFill>
                <a:latin typeface="Georgia"/>
                <a:ea typeface="Georgia"/>
                <a:cs typeface="Georgia"/>
                <a:sym typeface="Georgia"/>
              </a:rPr>
              <a:t>Open the chat and </a:t>
            </a:r>
            <a:r>
              <a:rPr lang="en" sz="2100">
                <a:solidFill>
                  <a:srgbClr val="616161"/>
                </a:solidFill>
                <a:latin typeface="Georgia"/>
                <a:ea typeface="Georgia"/>
                <a:cs typeface="Georgia"/>
                <a:sym typeface="Georgia"/>
              </a:rPr>
              <a:t>respond</a:t>
            </a:r>
            <a:r>
              <a:rPr lang="en" sz="2100">
                <a:solidFill>
                  <a:srgbClr val="616161"/>
                </a:solidFill>
                <a:latin typeface="Georgia"/>
                <a:ea typeface="Georgia"/>
                <a:cs typeface="Georgia"/>
                <a:sym typeface="Georgia"/>
              </a:rPr>
              <a:t> to this there. </a:t>
            </a:r>
            <a:endParaRPr sz="2100">
              <a:solidFill>
                <a:srgbClr val="616161"/>
              </a:solidFill>
              <a:latin typeface="Georgia"/>
              <a:ea typeface="Georgia"/>
              <a:cs typeface="Georgia"/>
              <a:sym typeface="Georgia"/>
            </a:endParaRPr>
          </a:p>
          <a:p>
            <a:pPr indent="-361950" lvl="0" marL="457200" rtl="0" algn="l">
              <a:lnSpc>
                <a:spcPct val="115000"/>
              </a:lnSpc>
              <a:spcBef>
                <a:spcPts val="0"/>
              </a:spcBef>
              <a:spcAft>
                <a:spcPts val="0"/>
              </a:spcAft>
              <a:buClr>
                <a:srgbClr val="616161"/>
              </a:buClr>
              <a:buSzPts val="2100"/>
              <a:buFont typeface="Georgia"/>
              <a:buChar char="●"/>
            </a:pPr>
            <a:r>
              <a:rPr lang="en" sz="2100">
                <a:solidFill>
                  <a:srgbClr val="616161"/>
                </a:solidFill>
                <a:latin typeface="Georgia"/>
                <a:ea typeface="Georgia"/>
                <a:cs typeface="Georgia"/>
                <a:sym typeface="Georgia"/>
              </a:rPr>
              <a:t># your responses. </a:t>
            </a:r>
            <a:endParaRPr sz="2100">
              <a:solidFill>
                <a:srgbClr val="616161"/>
              </a:solidFill>
              <a:latin typeface="Georgia"/>
              <a:ea typeface="Georgia"/>
              <a:cs typeface="Georgia"/>
              <a:sym typeface="Georgia"/>
            </a:endParaRPr>
          </a:p>
          <a:p>
            <a:pPr indent="-361950" lvl="0" marL="457200" rtl="0" algn="l">
              <a:lnSpc>
                <a:spcPct val="115000"/>
              </a:lnSpc>
              <a:spcBef>
                <a:spcPts val="0"/>
              </a:spcBef>
              <a:spcAft>
                <a:spcPts val="0"/>
              </a:spcAft>
              <a:buClr>
                <a:srgbClr val="616161"/>
              </a:buClr>
              <a:buSzPts val="2100"/>
              <a:buFont typeface="Georgia"/>
              <a:buChar char="●"/>
            </a:pPr>
            <a:r>
              <a:rPr lang="en" sz="2100">
                <a:solidFill>
                  <a:srgbClr val="616161"/>
                </a:solidFill>
                <a:latin typeface="Georgia"/>
                <a:ea typeface="Georgia"/>
                <a:cs typeface="Georgia"/>
                <a:sym typeface="Georgia"/>
              </a:rPr>
              <a:t>Take your time to think and write. </a:t>
            </a:r>
            <a:endParaRPr sz="2100">
              <a:solidFill>
                <a:srgbClr val="616161"/>
              </a:solidFill>
              <a:latin typeface="Georgia"/>
              <a:ea typeface="Georgia"/>
              <a:cs typeface="Georgia"/>
              <a:sym typeface="Georgia"/>
            </a:endParaRPr>
          </a:p>
          <a:p>
            <a:pPr indent="-361950" lvl="0" marL="457200" rtl="0" algn="l">
              <a:lnSpc>
                <a:spcPct val="115000"/>
              </a:lnSpc>
              <a:spcBef>
                <a:spcPts val="0"/>
              </a:spcBef>
              <a:spcAft>
                <a:spcPts val="0"/>
              </a:spcAft>
              <a:buClr>
                <a:srgbClr val="616161"/>
              </a:buClr>
              <a:buSzPts val="2100"/>
              <a:buFont typeface="Georgia"/>
              <a:buChar char="●"/>
            </a:pPr>
            <a:r>
              <a:rPr lang="en" sz="2100">
                <a:solidFill>
                  <a:srgbClr val="616161"/>
                </a:solidFill>
                <a:latin typeface="Georgia"/>
                <a:ea typeface="Georgia"/>
                <a:cs typeface="Georgia"/>
                <a:sym typeface="Georgia"/>
              </a:rPr>
              <a:t>This is rough-draft thinking, so no pressure.</a:t>
            </a:r>
            <a:endParaRPr sz="2100">
              <a:solidFill>
                <a:srgbClr val="616161"/>
              </a:solidFill>
              <a:latin typeface="Georgia"/>
              <a:ea typeface="Georgia"/>
              <a:cs typeface="Georgia"/>
              <a:sym typeface="Georgia"/>
            </a:endParaRPr>
          </a:p>
        </p:txBody>
      </p:sp>
      <p:pic>
        <p:nvPicPr>
          <p:cNvPr descr="Lofi Beats +3-minute countdown timer with an alarm.&#10;&#10;---------------------------------------------------------------------------------&#10;&#10;Music By KaizanBlu&#10;Track Name: Remember&#10;https://www.youtube.com/watch?v=mBAnUo-KcSY&#10;YouTube: https://www.youtube.com/c/KaizanBlu​&#10;Licence: https://creativecommons.org/licenses/...&#10;---------------------------------------------------------------------------------&#10;Visual background By Eli Eli- Sharing is Caring&#10;YouTube: https://www.youtube.com/watch?v=joPjdNU8K88&#10;Licence: Creative Commons Attribution-ShareAlike 4.0 International (CC BY-SA 4.0)" id="83" name="Google Shape;83;p15" title="3 Minute Timer Lofi">
            <a:hlinkClick r:id="rId6"/>
          </p:cNvPr>
          <p:cNvPicPr preferRelativeResize="0"/>
          <p:nvPr/>
        </p:nvPicPr>
        <p:blipFill>
          <a:blip r:embed="rId7">
            <a:alphaModFix/>
          </a:blip>
          <a:stretch>
            <a:fillRect/>
          </a:stretch>
        </p:blipFill>
        <p:spPr>
          <a:xfrm>
            <a:off x="2594275" y="4044972"/>
            <a:ext cx="1977725" cy="1112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6"/>
          <p:cNvPicPr preferRelativeResize="0"/>
          <p:nvPr/>
        </p:nvPicPr>
        <p:blipFill>
          <a:blip r:embed="rId3">
            <a:alphaModFix/>
          </a:blip>
          <a:stretch>
            <a:fillRect/>
          </a:stretch>
        </p:blipFill>
        <p:spPr>
          <a:xfrm rot="839101">
            <a:off x="7330125" y="3406325"/>
            <a:ext cx="1508825" cy="1508825"/>
          </a:xfrm>
          <a:prstGeom prst="rect">
            <a:avLst/>
          </a:prstGeom>
          <a:noFill/>
          <a:ln>
            <a:noFill/>
          </a:ln>
        </p:spPr>
      </p:pic>
      <p:pic>
        <p:nvPicPr>
          <p:cNvPr id="89" name="Google Shape;89;p16" title="Screenshot 2025-09-23 at 3.39.28 PM.png"/>
          <p:cNvPicPr preferRelativeResize="0"/>
          <p:nvPr/>
        </p:nvPicPr>
        <p:blipFill>
          <a:blip r:embed="rId4">
            <a:alphaModFix/>
          </a:blip>
          <a:stretch>
            <a:fillRect/>
          </a:stretch>
        </p:blipFill>
        <p:spPr>
          <a:xfrm>
            <a:off x="7085725" y="146523"/>
            <a:ext cx="1913176" cy="2486350"/>
          </a:xfrm>
          <a:prstGeom prst="rect">
            <a:avLst/>
          </a:prstGeom>
          <a:noFill/>
          <a:ln>
            <a:noFill/>
          </a:ln>
        </p:spPr>
      </p:pic>
      <p:pic>
        <p:nvPicPr>
          <p:cNvPr id="90" name="Google Shape;90;p16" title="Screenshot 2025-09-23 at 3.40.12 PM.png"/>
          <p:cNvPicPr preferRelativeResize="0"/>
          <p:nvPr/>
        </p:nvPicPr>
        <p:blipFill>
          <a:blip r:embed="rId5">
            <a:alphaModFix/>
          </a:blip>
          <a:stretch>
            <a:fillRect/>
          </a:stretch>
        </p:blipFill>
        <p:spPr>
          <a:xfrm>
            <a:off x="209750" y="2020149"/>
            <a:ext cx="6567951" cy="1103200"/>
          </a:xfrm>
          <a:prstGeom prst="rect">
            <a:avLst/>
          </a:prstGeom>
          <a:noFill/>
          <a:ln cap="flat" cmpd="sng" w="19050">
            <a:solidFill>
              <a:srgbClr val="0B5394"/>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7"/>
          <p:cNvSpPr txBox="1"/>
          <p:nvPr>
            <p:ph type="title"/>
          </p:nvPr>
        </p:nvSpPr>
        <p:spPr>
          <a:xfrm>
            <a:off x="311700" y="957125"/>
            <a:ext cx="8520600" cy="212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5400"/>
              <a:t>Reasons vs. Reasoning</a:t>
            </a:r>
            <a:endParaRPr sz="5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ph type="title"/>
          </p:nvPr>
        </p:nvSpPr>
        <p:spPr>
          <a:xfrm>
            <a:off x="0" y="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Reasons &amp; </a:t>
            </a:r>
            <a:r>
              <a:rPr lang="en"/>
              <a:t>Reasoning  </a:t>
            </a:r>
            <a:endParaRPr/>
          </a:p>
        </p:txBody>
      </p:sp>
      <p:sp>
        <p:nvSpPr>
          <p:cNvPr id="101" name="Google Shape;101;p18"/>
          <p:cNvSpPr txBox="1"/>
          <p:nvPr>
            <p:ph idx="1" type="body"/>
          </p:nvPr>
        </p:nvSpPr>
        <p:spPr>
          <a:xfrm>
            <a:off x="3756800" y="459375"/>
            <a:ext cx="5369400" cy="572700"/>
          </a:xfrm>
          <a:prstGeom prst="rect">
            <a:avLst/>
          </a:prstGeom>
          <a:solidFill>
            <a:srgbClr val="00629A"/>
          </a:solidFill>
        </p:spPr>
        <p:txBody>
          <a:bodyPr anchorCtr="0" anchor="ctr" bIns="91425" lIns="91425" spcFirstLastPara="1" rIns="91425" wrap="square" tIns="91425">
            <a:normAutofit/>
          </a:bodyPr>
          <a:lstStyle/>
          <a:p>
            <a:pPr indent="0" lvl="0" marL="0" rtl="0" algn="ctr">
              <a:spcBef>
                <a:spcPts val="0"/>
              </a:spcBef>
              <a:spcAft>
                <a:spcPts val="1200"/>
              </a:spcAft>
              <a:buNone/>
            </a:pPr>
            <a:r>
              <a:rPr lang="en" sz="1200">
                <a:solidFill>
                  <a:srgbClr val="FFFFFF"/>
                </a:solidFill>
                <a:highlight>
                  <a:srgbClr val="00629A"/>
                </a:highlight>
                <a:latin typeface="Roboto"/>
                <a:ea typeface="Roboto"/>
                <a:cs typeface="Roboto"/>
                <a:sym typeface="Roboto"/>
              </a:rPr>
              <a:t>A set of reasons connected through logic and used to reach a conclusion</a:t>
            </a:r>
            <a:r>
              <a:rPr lang="en"/>
              <a:t> </a:t>
            </a:r>
            <a:endParaRPr/>
          </a:p>
        </p:txBody>
      </p:sp>
      <p:sp>
        <p:nvSpPr>
          <p:cNvPr id="102" name="Google Shape;102;p18"/>
          <p:cNvSpPr txBox="1"/>
          <p:nvPr>
            <p:ph idx="1" type="body"/>
          </p:nvPr>
        </p:nvSpPr>
        <p:spPr>
          <a:xfrm>
            <a:off x="2066875" y="1397700"/>
            <a:ext cx="3692700" cy="572700"/>
          </a:xfrm>
          <a:prstGeom prst="rect">
            <a:avLst/>
          </a:prstGeom>
          <a:solidFill>
            <a:schemeClr val="lt2"/>
          </a:solidFill>
        </p:spPr>
        <p:txBody>
          <a:bodyPr anchorCtr="0" anchor="ctr" bIns="91425" lIns="91425" spcFirstLastPara="1" rIns="91425" wrap="square" tIns="91425">
            <a:normAutofit/>
          </a:bodyPr>
          <a:lstStyle/>
          <a:p>
            <a:pPr indent="0" lvl="0" marL="0" rtl="0" algn="ctr">
              <a:spcBef>
                <a:spcPts val="0"/>
              </a:spcBef>
              <a:spcAft>
                <a:spcPts val="1200"/>
              </a:spcAft>
              <a:buNone/>
            </a:pPr>
            <a:r>
              <a:rPr lang="en" sz="1200">
                <a:solidFill>
                  <a:srgbClr val="FFFFFF"/>
                </a:solidFill>
                <a:highlight>
                  <a:schemeClr val="lt2"/>
                </a:highlight>
                <a:latin typeface="Roboto"/>
                <a:ea typeface="Roboto"/>
                <a:cs typeface="Roboto"/>
                <a:sym typeface="Roboto"/>
              </a:rPr>
              <a:t>Reasons and Reasoning are not the same thing</a:t>
            </a:r>
            <a:r>
              <a:rPr lang="en">
                <a:solidFill>
                  <a:srgbClr val="FFFFFF"/>
                </a:solidFill>
              </a:rPr>
              <a:t> </a:t>
            </a:r>
            <a:endParaRPr>
              <a:solidFill>
                <a:srgbClr val="FFFFFF"/>
              </a:solidFill>
            </a:endParaRPr>
          </a:p>
        </p:txBody>
      </p:sp>
      <p:sp>
        <p:nvSpPr>
          <p:cNvPr id="103" name="Google Shape;103;p18"/>
          <p:cNvSpPr txBox="1"/>
          <p:nvPr>
            <p:ph idx="1" type="body"/>
          </p:nvPr>
        </p:nvSpPr>
        <p:spPr>
          <a:xfrm>
            <a:off x="5670950" y="2175825"/>
            <a:ext cx="3253500" cy="572700"/>
          </a:xfrm>
          <a:prstGeom prst="rect">
            <a:avLst/>
          </a:prstGeom>
          <a:solidFill>
            <a:schemeClr val="accent4"/>
          </a:solidFill>
        </p:spPr>
        <p:txBody>
          <a:bodyPr anchorCtr="0" anchor="ctr" bIns="91425" lIns="91425" spcFirstLastPara="1" rIns="91425" wrap="square" tIns="91425">
            <a:normAutofit/>
          </a:bodyPr>
          <a:lstStyle/>
          <a:p>
            <a:pPr indent="0" lvl="0" marL="0" rtl="0" algn="ctr">
              <a:spcBef>
                <a:spcPts val="0"/>
              </a:spcBef>
              <a:spcAft>
                <a:spcPts val="1200"/>
              </a:spcAft>
              <a:buNone/>
            </a:pPr>
            <a:r>
              <a:rPr lang="en" sz="1200">
                <a:solidFill>
                  <a:srgbClr val="FFFFFF"/>
                </a:solidFill>
                <a:highlight>
                  <a:schemeClr val="accent4"/>
                </a:highlight>
                <a:latin typeface="Roboto"/>
                <a:ea typeface="Roboto"/>
                <a:cs typeface="Roboto"/>
                <a:sym typeface="Roboto"/>
              </a:rPr>
              <a:t>Reasoning</a:t>
            </a:r>
            <a:r>
              <a:rPr lang="en" sz="1200">
                <a:solidFill>
                  <a:srgbClr val="FFFFFF"/>
                </a:solidFill>
                <a:highlight>
                  <a:schemeClr val="accent4"/>
                </a:highlight>
                <a:latin typeface="Roboto"/>
                <a:ea typeface="Roboto"/>
                <a:cs typeface="Roboto"/>
                <a:sym typeface="Roboto"/>
              </a:rPr>
              <a:t> is a logical process; thinking</a:t>
            </a:r>
            <a:r>
              <a:rPr lang="en">
                <a:solidFill>
                  <a:srgbClr val="FFFFFF"/>
                </a:solidFill>
              </a:rPr>
              <a:t> </a:t>
            </a:r>
            <a:endParaRPr>
              <a:solidFill>
                <a:srgbClr val="FFFFFF"/>
              </a:solidFill>
            </a:endParaRPr>
          </a:p>
        </p:txBody>
      </p:sp>
      <p:sp>
        <p:nvSpPr>
          <p:cNvPr id="104" name="Google Shape;104;p18"/>
          <p:cNvSpPr txBox="1"/>
          <p:nvPr>
            <p:ph idx="1" type="body"/>
          </p:nvPr>
        </p:nvSpPr>
        <p:spPr>
          <a:xfrm>
            <a:off x="486450" y="2536800"/>
            <a:ext cx="3692700" cy="572700"/>
          </a:xfrm>
          <a:prstGeom prst="rect">
            <a:avLst/>
          </a:prstGeom>
          <a:solidFill>
            <a:srgbClr val="F6B26B"/>
          </a:solidFill>
        </p:spPr>
        <p:txBody>
          <a:bodyPr anchorCtr="0" anchor="ctr" bIns="91425" lIns="91425" spcFirstLastPara="1" rIns="91425" wrap="square" tIns="91425">
            <a:normAutofit/>
          </a:bodyPr>
          <a:lstStyle/>
          <a:p>
            <a:pPr indent="0" lvl="0" marL="0" marR="0" rtl="0" algn="ctr">
              <a:lnSpc>
                <a:spcPct val="115000"/>
              </a:lnSpc>
              <a:spcBef>
                <a:spcPts val="0"/>
              </a:spcBef>
              <a:spcAft>
                <a:spcPts val="1200"/>
              </a:spcAft>
              <a:buNone/>
            </a:pPr>
            <a:r>
              <a:rPr lang="en" sz="1200">
                <a:solidFill>
                  <a:srgbClr val="FFFFFF"/>
                </a:solidFill>
                <a:highlight>
                  <a:srgbClr val="F6B26B"/>
                </a:highlight>
                <a:latin typeface="Roboto"/>
                <a:ea typeface="Roboto"/>
                <a:cs typeface="Roboto"/>
                <a:sym typeface="Roboto"/>
              </a:rPr>
              <a:t>Reasons are explanations, causes, or justifications </a:t>
            </a:r>
            <a:endParaRPr sz="1200">
              <a:solidFill>
                <a:srgbClr val="FFFFFF"/>
              </a:solidFill>
              <a:highlight>
                <a:srgbClr val="F6B26B"/>
              </a:highlight>
              <a:latin typeface="Roboto"/>
              <a:ea typeface="Roboto"/>
              <a:cs typeface="Roboto"/>
              <a:sym typeface="Roboto"/>
            </a:endParaRPr>
          </a:p>
        </p:txBody>
      </p:sp>
      <p:sp>
        <p:nvSpPr>
          <p:cNvPr id="105" name="Google Shape;105;p18"/>
          <p:cNvSpPr txBox="1"/>
          <p:nvPr>
            <p:ph idx="1" type="body"/>
          </p:nvPr>
        </p:nvSpPr>
        <p:spPr>
          <a:xfrm>
            <a:off x="1195425" y="3765875"/>
            <a:ext cx="7583100" cy="661800"/>
          </a:xfrm>
          <a:prstGeom prst="rect">
            <a:avLst/>
          </a:prstGeom>
          <a:solidFill>
            <a:srgbClr val="00629A"/>
          </a:solidFill>
        </p:spPr>
        <p:txBody>
          <a:bodyPr anchorCtr="0" anchor="ctr" bIns="91425" lIns="91425" spcFirstLastPara="1" rIns="91425" wrap="square" tIns="91425">
            <a:normAutofit/>
          </a:bodyPr>
          <a:lstStyle/>
          <a:p>
            <a:pPr indent="0" lvl="0" marL="0" rtl="0" algn="ctr">
              <a:spcBef>
                <a:spcPts val="0"/>
              </a:spcBef>
              <a:spcAft>
                <a:spcPts val="1200"/>
              </a:spcAft>
              <a:buNone/>
            </a:pPr>
            <a:r>
              <a:rPr lang="en" sz="1200">
                <a:solidFill>
                  <a:srgbClr val="FFFFFF"/>
                </a:solidFill>
                <a:highlight>
                  <a:srgbClr val="00629A"/>
                </a:highlight>
                <a:latin typeface="Roboto"/>
                <a:ea typeface="Roboto"/>
                <a:cs typeface="Roboto"/>
                <a:sym typeface="Roboto"/>
              </a:rPr>
              <a:t>Connecting reasons in a logic way that explains how they lead to an interpretation creates a line of reasoning. </a:t>
            </a:r>
            <a:r>
              <a:rPr lang="en"/>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txBox="1"/>
          <p:nvPr/>
        </p:nvSpPr>
        <p:spPr>
          <a:xfrm>
            <a:off x="2257350" y="1525050"/>
            <a:ext cx="4629300" cy="1046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Open Sans"/>
                <a:ea typeface="Open Sans"/>
                <a:cs typeface="Open Sans"/>
                <a:sym typeface="Open Sans"/>
              </a:rPr>
              <a:t>CLAIM: </a:t>
            </a:r>
            <a:endParaRPr b="1">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School uniforms actually increase inequity and create a troubling atmosphere of uniformity harmful to the development of individuality.</a:t>
            </a:r>
            <a:endParaRPr>
              <a:solidFill>
                <a:schemeClr val="dk1"/>
              </a:solidFill>
              <a:latin typeface="Open Sans"/>
              <a:ea typeface="Open Sans"/>
              <a:cs typeface="Open Sans"/>
              <a:sym typeface="Open Sans"/>
            </a:endParaRPr>
          </a:p>
        </p:txBody>
      </p:sp>
      <p:sp>
        <p:nvSpPr>
          <p:cNvPr id="111" name="Google Shape;111;p19"/>
          <p:cNvSpPr txBox="1"/>
          <p:nvPr/>
        </p:nvSpPr>
        <p:spPr>
          <a:xfrm>
            <a:off x="3486225" y="3586675"/>
            <a:ext cx="2462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Reason 2: </a:t>
            </a:r>
            <a:r>
              <a:rPr lang="en">
                <a:solidFill>
                  <a:schemeClr val="dk1"/>
                </a:solidFill>
                <a:latin typeface="Open Sans"/>
                <a:ea typeface="Open Sans"/>
                <a:cs typeface="Open Sans"/>
                <a:sym typeface="Open Sans"/>
              </a:rPr>
              <a:t>N</a:t>
            </a:r>
            <a:r>
              <a:rPr lang="en">
                <a:solidFill>
                  <a:schemeClr val="dk1"/>
                </a:solidFill>
                <a:latin typeface="Open Sans"/>
                <a:ea typeface="Open Sans"/>
                <a:cs typeface="Open Sans"/>
                <a:sym typeface="Open Sans"/>
              </a:rPr>
              <a:t>o opportunity to express oneself</a:t>
            </a:r>
            <a:endParaRPr>
              <a:latin typeface="Open Sans"/>
              <a:ea typeface="Open Sans"/>
              <a:cs typeface="Open Sans"/>
              <a:sym typeface="Open Sans"/>
            </a:endParaRPr>
          </a:p>
        </p:txBody>
      </p:sp>
      <p:sp>
        <p:nvSpPr>
          <p:cNvPr id="112" name="Google Shape;112;p19"/>
          <p:cNvSpPr txBox="1"/>
          <p:nvPr/>
        </p:nvSpPr>
        <p:spPr>
          <a:xfrm>
            <a:off x="6122850" y="2887775"/>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Reason 3: S</a:t>
            </a:r>
            <a:r>
              <a:rPr lang="en">
                <a:solidFill>
                  <a:schemeClr val="dk1"/>
                </a:solidFill>
                <a:latin typeface="Open Sans"/>
                <a:ea typeface="Open Sans"/>
                <a:cs typeface="Open Sans"/>
                <a:sym typeface="Open Sans"/>
              </a:rPr>
              <a:t>tudents don’t learn to think independently around peers</a:t>
            </a:r>
            <a:endParaRPr/>
          </a:p>
        </p:txBody>
      </p:sp>
      <p:sp>
        <p:nvSpPr>
          <p:cNvPr id="113" name="Google Shape;113;p19"/>
          <p:cNvSpPr txBox="1"/>
          <p:nvPr/>
        </p:nvSpPr>
        <p:spPr>
          <a:xfrm>
            <a:off x="311700" y="2887775"/>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Reason 1: </a:t>
            </a:r>
            <a:r>
              <a:rPr lang="en">
                <a:solidFill>
                  <a:schemeClr val="dk1"/>
                </a:solidFill>
                <a:latin typeface="Open Sans"/>
                <a:ea typeface="Open Sans"/>
                <a:cs typeface="Open Sans"/>
                <a:sym typeface="Open Sans"/>
              </a:rPr>
              <a:t>Only students with money will be able to buy enough sets to last a week</a:t>
            </a:r>
            <a:endParaRPr/>
          </a:p>
        </p:txBody>
      </p:sp>
      <p:sp>
        <p:nvSpPr>
          <p:cNvPr id="114" name="Google Shape;114;p19"/>
          <p:cNvSpPr txBox="1"/>
          <p:nvPr>
            <p:ph idx="4294967295"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chemeClr val="accent3"/>
                </a:solidFill>
              </a:rPr>
              <a:t>Reasons</a:t>
            </a:r>
            <a:endParaRPr>
              <a:solidFill>
                <a:schemeClr val="accent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0"/>
          <p:cNvPicPr preferRelativeResize="0"/>
          <p:nvPr/>
        </p:nvPicPr>
        <p:blipFill>
          <a:blip r:embed="rId3">
            <a:alphaModFix/>
          </a:blip>
          <a:stretch>
            <a:fillRect/>
          </a:stretch>
        </p:blipFill>
        <p:spPr>
          <a:xfrm>
            <a:off x="381000" y="152400"/>
            <a:ext cx="3786824" cy="1683025"/>
          </a:xfrm>
          <a:prstGeom prst="rect">
            <a:avLst/>
          </a:prstGeom>
          <a:noFill/>
          <a:ln>
            <a:noFill/>
          </a:ln>
        </p:spPr>
      </p:pic>
      <p:sp>
        <p:nvSpPr>
          <p:cNvPr id="120" name="Google Shape;120;p20"/>
          <p:cNvSpPr txBox="1"/>
          <p:nvPr/>
        </p:nvSpPr>
        <p:spPr>
          <a:xfrm>
            <a:off x="4222500" y="686113"/>
            <a:ext cx="4629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School uniforms actually increase inequity and create a troubling atmosphere of uniformity harmful to the development of individuality.</a:t>
            </a:r>
            <a:endParaRPr>
              <a:solidFill>
                <a:schemeClr val="dk1"/>
              </a:solidFill>
              <a:latin typeface="Open Sans"/>
              <a:ea typeface="Open Sans"/>
              <a:cs typeface="Open Sans"/>
              <a:sym typeface="Open Sans"/>
            </a:endParaRPr>
          </a:p>
        </p:txBody>
      </p:sp>
      <p:sp>
        <p:nvSpPr>
          <p:cNvPr id="121" name="Google Shape;121;p20"/>
          <p:cNvSpPr txBox="1"/>
          <p:nvPr/>
        </p:nvSpPr>
        <p:spPr>
          <a:xfrm>
            <a:off x="322050" y="1758000"/>
            <a:ext cx="8499900" cy="2986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5818E"/>
              </a:buClr>
              <a:buSzPts val="1400"/>
              <a:buFont typeface="Open Sans"/>
              <a:buAutoNum type="arabicPeriod"/>
            </a:pPr>
            <a:r>
              <a:rPr lang="en">
                <a:solidFill>
                  <a:srgbClr val="45818E"/>
                </a:solidFill>
                <a:latin typeface="Open Sans"/>
                <a:ea typeface="Open Sans"/>
                <a:cs typeface="Open Sans"/>
                <a:sym typeface="Open Sans"/>
              </a:rPr>
              <a:t>School uniforms actually increase inequity</a:t>
            </a:r>
            <a:endParaRPr>
              <a:solidFill>
                <a:srgbClr val="45818E"/>
              </a:solidFill>
              <a:latin typeface="Open Sans"/>
              <a:ea typeface="Open Sans"/>
              <a:cs typeface="Open Sans"/>
              <a:sym typeface="Open Sans"/>
            </a:endParaRPr>
          </a:p>
          <a:p>
            <a:pPr indent="-317500" lvl="1" marL="914400" rtl="0" algn="l">
              <a:spcBef>
                <a:spcPts val="0"/>
              </a:spcBef>
              <a:spcAft>
                <a:spcPts val="0"/>
              </a:spcAft>
              <a:buClr>
                <a:schemeClr val="dk1"/>
              </a:buClr>
              <a:buSzPts val="1400"/>
              <a:buFont typeface="Open Sans"/>
              <a:buAutoNum type="alphaLcPeriod"/>
            </a:pPr>
            <a:r>
              <a:rPr lang="en">
                <a:solidFill>
                  <a:schemeClr val="dk1"/>
                </a:solidFill>
                <a:latin typeface="Open Sans"/>
                <a:ea typeface="Open Sans"/>
                <a:cs typeface="Open Sans"/>
                <a:sym typeface="Open Sans"/>
              </a:rPr>
              <a:t>School supplies one set, but students must buy others</a:t>
            </a:r>
            <a:endParaRPr>
              <a:solidFill>
                <a:schemeClr val="dk1"/>
              </a:solidFill>
              <a:latin typeface="Open Sans"/>
              <a:ea typeface="Open Sans"/>
              <a:cs typeface="Open Sans"/>
              <a:sym typeface="Open Sans"/>
            </a:endParaRPr>
          </a:p>
          <a:p>
            <a:pPr indent="-317500" lvl="2" marL="1371600" rtl="0" algn="l">
              <a:spcBef>
                <a:spcPts val="0"/>
              </a:spcBef>
              <a:spcAft>
                <a:spcPts val="0"/>
              </a:spcAft>
              <a:buClr>
                <a:schemeClr val="dk1"/>
              </a:buClr>
              <a:buSzPts val="1400"/>
              <a:buFont typeface="Open Sans"/>
              <a:buAutoNum type="romanLcPeriod"/>
            </a:pPr>
            <a:r>
              <a:rPr lang="en">
                <a:solidFill>
                  <a:schemeClr val="dk1"/>
                </a:solidFill>
                <a:latin typeface="Open Sans"/>
                <a:ea typeface="Open Sans"/>
                <a:cs typeface="Open Sans"/>
                <a:sym typeface="Open Sans"/>
              </a:rPr>
              <a:t>Only students with money will be able to buy enough sets to last a week</a:t>
            </a:r>
            <a:endParaRPr>
              <a:solidFill>
                <a:schemeClr val="dk1"/>
              </a:solidFill>
              <a:latin typeface="Open Sans"/>
              <a:ea typeface="Open Sans"/>
              <a:cs typeface="Open Sans"/>
              <a:sym typeface="Open Sans"/>
            </a:endParaRPr>
          </a:p>
          <a:p>
            <a:pPr indent="-317500" lvl="3" marL="1828800" rtl="0" algn="l">
              <a:spcBef>
                <a:spcPts val="0"/>
              </a:spcBef>
              <a:spcAft>
                <a:spcPts val="0"/>
              </a:spcAft>
              <a:buClr>
                <a:schemeClr val="dk1"/>
              </a:buClr>
              <a:buSzPts val="1400"/>
              <a:buFont typeface="Open Sans"/>
              <a:buAutoNum type="arabicPeriod"/>
            </a:pPr>
            <a:r>
              <a:rPr lang="en">
                <a:solidFill>
                  <a:schemeClr val="dk1"/>
                </a:solidFill>
                <a:latin typeface="Open Sans"/>
                <a:ea typeface="Open Sans"/>
                <a:cs typeface="Open Sans"/>
                <a:sym typeface="Open Sans"/>
              </a:rPr>
              <a:t>Students must constantly clean their uniform or wear it dirty</a:t>
            </a:r>
            <a:endParaRPr>
              <a:solidFill>
                <a:schemeClr val="dk1"/>
              </a:solidFill>
              <a:latin typeface="Open Sans"/>
              <a:ea typeface="Open Sans"/>
              <a:cs typeface="Open Sans"/>
              <a:sym typeface="Open Sans"/>
            </a:endParaRPr>
          </a:p>
          <a:p>
            <a:pPr indent="-317500" lvl="4" marL="2286000" rtl="0" algn="l">
              <a:spcBef>
                <a:spcPts val="0"/>
              </a:spcBef>
              <a:spcAft>
                <a:spcPts val="0"/>
              </a:spcAft>
              <a:buClr>
                <a:schemeClr val="dk1"/>
              </a:buClr>
              <a:buSzPts val="1400"/>
              <a:buFont typeface="Open Sans"/>
              <a:buAutoNum type="alphaLcPeriod"/>
            </a:pPr>
            <a:r>
              <a:rPr lang="en">
                <a:solidFill>
                  <a:schemeClr val="dk1"/>
                </a:solidFill>
                <a:latin typeface="Open Sans"/>
                <a:ea typeface="Open Sans"/>
                <a:cs typeface="Open Sans"/>
                <a:sym typeface="Open Sans"/>
              </a:rPr>
              <a:t>Peers more likely to notice, tease, and alienate.</a:t>
            </a:r>
            <a:endParaRPr>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AutoNum type="arabicPeriod"/>
            </a:pPr>
            <a:r>
              <a:rPr lang="en">
                <a:solidFill>
                  <a:srgbClr val="0000FF"/>
                </a:solidFill>
                <a:latin typeface="Open Sans"/>
                <a:ea typeface="Open Sans"/>
                <a:cs typeface="Open Sans"/>
                <a:sym typeface="Open Sans"/>
              </a:rPr>
              <a:t>create a </a:t>
            </a:r>
            <a:r>
              <a:rPr lang="en" u="sng">
                <a:solidFill>
                  <a:srgbClr val="0000FF"/>
                </a:solidFill>
                <a:latin typeface="Open Sans"/>
                <a:ea typeface="Open Sans"/>
                <a:cs typeface="Open Sans"/>
                <a:sym typeface="Open Sans"/>
              </a:rPr>
              <a:t>troubling</a:t>
            </a:r>
            <a:r>
              <a:rPr lang="en">
                <a:solidFill>
                  <a:srgbClr val="0000FF"/>
                </a:solidFill>
                <a:latin typeface="Open Sans"/>
                <a:ea typeface="Open Sans"/>
                <a:cs typeface="Open Sans"/>
                <a:sym typeface="Open Sans"/>
              </a:rPr>
              <a:t> atmosphere of uniformity</a:t>
            </a:r>
            <a:r>
              <a:rPr lang="en">
                <a:solidFill>
                  <a:schemeClr val="dk1"/>
                </a:solidFill>
                <a:latin typeface="Open Sans"/>
                <a:ea typeface="Open Sans"/>
                <a:cs typeface="Open Sans"/>
                <a:sym typeface="Open Sans"/>
              </a:rPr>
              <a:t> </a:t>
            </a:r>
            <a:endParaRPr>
              <a:solidFill>
                <a:schemeClr val="dk1"/>
              </a:solidFill>
              <a:latin typeface="Open Sans"/>
              <a:ea typeface="Open Sans"/>
              <a:cs typeface="Open Sans"/>
              <a:sym typeface="Open Sans"/>
            </a:endParaRPr>
          </a:p>
          <a:p>
            <a:pPr indent="-317500" lvl="1" marL="914400" rtl="0" algn="l">
              <a:spcBef>
                <a:spcPts val="0"/>
              </a:spcBef>
              <a:spcAft>
                <a:spcPts val="0"/>
              </a:spcAft>
              <a:buClr>
                <a:schemeClr val="dk1"/>
              </a:buClr>
              <a:buSzPts val="1400"/>
              <a:buFont typeface="Open Sans"/>
              <a:buAutoNum type="alphaLcPeriod"/>
            </a:pPr>
            <a:r>
              <a:rPr lang="en">
                <a:solidFill>
                  <a:schemeClr val="dk1"/>
                </a:solidFill>
                <a:latin typeface="Open Sans"/>
                <a:ea typeface="Open Sans"/>
                <a:cs typeface="Open Sans"/>
                <a:sym typeface="Open Sans"/>
              </a:rPr>
              <a:t>Everyone dresses the same</a:t>
            </a:r>
            <a:endParaRPr>
              <a:solidFill>
                <a:schemeClr val="dk1"/>
              </a:solidFill>
              <a:latin typeface="Open Sans"/>
              <a:ea typeface="Open Sans"/>
              <a:cs typeface="Open Sans"/>
              <a:sym typeface="Open Sans"/>
            </a:endParaRPr>
          </a:p>
          <a:p>
            <a:pPr indent="-317500" lvl="2" marL="1371600" rtl="0" algn="l">
              <a:spcBef>
                <a:spcPts val="0"/>
              </a:spcBef>
              <a:spcAft>
                <a:spcPts val="0"/>
              </a:spcAft>
              <a:buClr>
                <a:schemeClr val="dk1"/>
              </a:buClr>
              <a:buSzPts val="1400"/>
              <a:buFont typeface="Open Sans"/>
              <a:buAutoNum type="romanLcPeriod"/>
            </a:pPr>
            <a:r>
              <a:rPr lang="en">
                <a:solidFill>
                  <a:schemeClr val="dk1"/>
                </a:solidFill>
                <a:latin typeface="Open Sans"/>
                <a:ea typeface="Open Sans"/>
                <a:cs typeface="Open Sans"/>
                <a:sym typeface="Open Sans"/>
              </a:rPr>
              <a:t>Troubling because no opportunity to express oneself</a:t>
            </a:r>
            <a:endParaRPr>
              <a:solidFill>
                <a:schemeClr val="dk1"/>
              </a:solidFill>
              <a:latin typeface="Open Sans"/>
              <a:ea typeface="Open Sans"/>
              <a:cs typeface="Open Sans"/>
              <a:sym typeface="Open Sans"/>
            </a:endParaRPr>
          </a:p>
          <a:p>
            <a:pPr indent="-317500" lvl="3" marL="1828800" rtl="0" algn="l">
              <a:spcBef>
                <a:spcPts val="0"/>
              </a:spcBef>
              <a:spcAft>
                <a:spcPts val="0"/>
              </a:spcAft>
              <a:buClr>
                <a:schemeClr val="dk1"/>
              </a:buClr>
              <a:buSzPts val="1400"/>
              <a:buFont typeface="Open Sans"/>
              <a:buAutoNum type="arabicPeriod"/>
            </a:pPr>
            <a:r>
              <a:rPr lang="en">
                <a:solidFill>
                  <a:schemeClr val="dk1"/>
                </a:solidFill>
                <a:latin typeface="Open Sans"/>
                <a:ea typeface="Open Sans"/>
                <a:cs typeface="Open Sans"/>
                <a:sym typeface="Open Sans"/>
              </a:rPr>
              <a:t>Expression helps people learn empathy for those who are different from them</a:t>
            </a:r>
            <a:endParaRPr>
              <a:solidFill>
                <a:srgbClr val="FF0000"/>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AutoNum type="arabicPeriod"/>
            </a:pPr>
            <a:r>
              <a:rPr lang="en">
                <a:solidFill>
                  <a:srgbClr val="FF0000"/>
                </a:solidFill>
                <a:latin typeface="Open Sans"/>
                <a:ea typeface="Open Sans"/>
                <a:cs typeface="Open Sans"/>
                <a:sym typeface="Open Sans"/>
              </a:rPr>
              <a:t>harmful to the development of individuality.</a:t>
            </a:r>
            <a:r>
              <a:rPr lang="en">
                <a:solidFill>
                  <a:schemeClr val="dk1"/>
                </a:solidFill>
                <a:latin typeface="Open Sans"/>
                <a:ea typeface="Open Sans"/>
                <a:cs typeface="Open Sans"/>
                <a:sym typeface="Open Sans"/>
              </a:rPr>
              <a:t> </a:t>
            </a:r>
            <a:endParaRPr>
              <a:solidFill>
                <a:schemeClr val="dk1"/>
              </a:solidFill>
              <a:latin typeface="Open Sans"/>
              <a:ea typeface="Open Sans"/>
              <a:cs typeface="Open Sans"/>
              <a:sym typeface="Open Sans"/>
            </a:endParaRPr>
          </a:p>
          <a:p>
            <a:pPr indent="-317500" lvl="1" marL="914400" rtl="0" algn="l">
              <a:spcBef>
                <a:spcPts val="0"/>
              </a:spcBef>
              <a:spcAft>
                <a:spcPts val="0"/>
              </a:spcAft>
              <a:buClr>
                <a:schemeClr val="dk1"/>
              </a:buClr>
              <a:buSzPts val="1400"/>
              <a:buFont typeface="Open Sans"/>
              <a:buAutoNum type="alphaLcPeriod"/>
            </a:pPr>
            <a:r>
              <a:rPr lang="en">
                <a:solidFill>
                  <a:schemeClr val="dk1"/>
                </a:solidFill>
                <a:latin typeface="Open Sans"/>
                <a:ea typeface="Open Sans"/>
                <a:cs typeface="Open Sans"/>
                <a:sym typeface="Open Sans"/>
              </a:rPr>
              <a:t>Constant uniformity prevents people from learning to think for themselves</a:t>
            </a:r>
            <a:endParaRPr>
              <a:solidFill>
                <a:schemeClr val="dk1"/>
              </a:solidFill>
              <a:latin typeface="Open Sans"/>
              <a:ea typeface="Open Sans"/>
              <a:cs typeface="Open Sans"/>
              <a:sym typeface="Open Sans"/>
            </a:endParaRPr>
          </a:p>
          <a:p>
            <a:pPr indent="-317500" lvl="2" marL="1371600" rtl="0" algn="l">
              <a:spcBef>
                <a:spcPts val="0"/>
              </a:spcBef>
              <a:spcAft>
                <a:spcPts val="0"/>
              </a:spcAft>
              <a:buClr>
                <a:schemeClr val="dk1"/>
              </a:buClr>
              <a:buSzPts val="1400"/>
              <a:buFont typeface="Open Sans"/>
              <a:buAutoNum type="romanLcPeriod"/>
            </a:pPr>
            <a:r>
              <a:rPr lang="en">
                <a:solidFill>
                  <a:schemeClr val="dk1"/>
                </a:solidFill>
                <a:latin typeface="Open Sans"/>
                <a:ea typeface="Open Sans"/>
                <a:cs typeface="Open Sans"/>
                <a:sym typeface="Open Sans"/>
              </a:rPr>
              <a:t>Harmful because students don’t learn to think independently around peers</a:t>
            </a:r>
            <a:endParaRPr>
              <a:solidFill>
                <a:schemeClr val="dk1"/>
              </a:solidFill>
              <a:latin typeface="Open Sans"/>
              <a:ea typeface="Open Sans"/>
              <a:cs typeface="Open Sans"/>
              <a:sym typeface="Open Sans"/>
            </a:endParaRPr>
          </a:p>
          <a:p>
            <a:pPr indent="-317500" lvl="3" marL="1828800" rtl="0" algn="l">
              <a:spcBef>
                <a:spcPts val="0"/>
              </a:spcBef>
              <a:spcAft>
                <a:spcPts val="0"/>
              </a:spcAft>
              <a:buClr>
                <a:schemeClr val="dk1"/>
              </a:buClr>
              <a:buSzPts val="1400"/>
              <a:buFont typeface="Open Sans"/>
              <a:buAutoNum type="arabicPeriod"/>
            </a:pPr>
            <a:r>
              <a:rPr lang="en">
                <a:solidFill>
                  <a:schemeClr val="dk1"/>
                </a:solidFill>
                <a:latin typeface="Open Sans"/>
                <a:ea typeface="Open Sans"/>
                <a:cs typeface="Open Sans"/>
                <a:sym typeface="Open Sans"/>
              </a:rPr>
              <a:t>Independent thinking prevents people from being manipulated.</a:t>
            </a:r>
            <a:endParaRPr>
              <a:solidFill>
                <a:schemeClr val="dk1"/>
              </a:solidFill>
              <a:latin typeface="Open Sans"/>
              <a:ea typeface="Open Sans"/>
              <a:cs typeface="Open Sans"/>
              <a:sym typeface="Open Sans"/>
            </a:endParaRPr>
          </a:p>
        </p:txBody>
      </p:sp>
      <p:sp>
        <p:nvSpPr>
          <p:cNvPr id="122" name="Google Shape;122;p20"/>
          <p:cNvSpPr txBox="1"/>
          <p:nvPr/>
        </p:nvSpPr>
        <p:spPr>
          <a:xfrm>
            <a:off x="4222500" y="686125"/>
            <a:ext cx="4629300" cy="831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5818E"/>
                </a:solidFill>
                <a:latin typeface="Open Sans"/>
                <a:ea typeface="Open Sans"/>
                <a:cs typeface="Open Sans"/>
                <a:sym typeface="Open Sans"/>
              </a:rPr>
              <a:t>School uniforms actually increase inequity</a:t>
            </a:r>
            <a:r>
              <a:rPr lang="en">
                <a:solidFill>
                  <a:srgbClr val="0000FF"/>
                </a:solidFill>
                <a:latin typeface="Open Sans"/>
                <a:ea typeface="Open Sans"/>
                <a:cs typeface="Open Sans"/>
                <a:sym typeface="Open Sans"/>
              </a:rPr>
              <a:t> and create a troubling atmosphere of uniformity</a:t>
            </a:r>
            <a:r>
              <a:rPr lang="en">
                <a:latin typeface="Open Sans"/>
                <a:ea typeface="Open Sans"/>
                <a:cs typeface="Open Sans"/>
                <a:sym typeface="Open Sans"/>
              </a:rPr>
              <a:t> </a:t>
            </a:r>
            <a:r>
              <a:rPr lang="en">
                <a:solidFill>
                  <a:srgbClr val="FF0000"/>
                </a:solidFill>
                <a:latin typeface="Open Sans"/>
                <a:ea typeface="Open Sans"/>
                <a:cs typeface="Open Sans"/>
                <a:sym typeface="Open Sans"/>
              </a:rPr>
              <a:t>harmful to the development of individuality. </a:t>
            </a:r>
            <a:endParaRPr>
              <a:solidFill>
                <a:srgbClr val="FF0000"/>
              </a:solidFill>
              <a:latin typeface="Open Sans"/>
              <a:ea typeface="Open Sans"/>
              <a:cs typeface="Open Sans"/>
              <a:sym typeface="Open Sans"/>
            </a:endParaRPr>
          </a:p>
        </p:txBody>
      </p:sp>
      <p:sp>
        <p:nvSpPr>
          <p:cNvPr id="123" name="Google Shape;123;p20"/>
          <p:cNvSpPr txBox="1"/>
          <p:nvPr>
            <p:ph idx="4294967295" type="title"/>
          </p:nvPr>
        </p:nvSpPr>
        <p:spPr>
          <a:xfrm>
            <a:off x="311700" y="-65075"/>
            <a:ext cx="8520600" cy="831300"/>
          </a:xfrm>
          <a:prstGeom prst="rect">
            <a:avLst/>
          </a:prstGeom>
        </p:spPr>
        <p:txBody>
          <a:bodyPr anchorCtr="0" anchor="b" bIns="91425" lIns="91425" spcFirstLastPara="1" rIns="91425" wrap="square" tIns="91425">
            <a:normAutofit/>
          </a:bodyPr>
          <a:lstStyle/>
          <a:p>
            <a:pPr indent="0" lvl="0" marL="0" rtl="0" algn="r">
              <a:spcBef>
                <a:spcPts val="0"/>
              </a:spcBef>
              <a:spcAft>
                <a:spcPts val="0"/>
              </a:spcAft>
              <a:buNone/>
            </a:pPr>
            <a:r>
              <a:rPr lang="en">
                <a:solidFill>
                  <a:schemeClr val="accent3"/>
                </a:solidFill>
              </a:rPr>
              <a:t>Line of Reasoning</a:t>
            </a:r>
            <a:endParaRPr>
              <a:solidFill>
                <a:schemeClr val="accent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0" st="0"/>
                                            </p:txEl>
                                          </p:spTgt>
                                        </p:tgtEl>
                                        <p:attrNameLst>
                                          <p:attrName>style.visibility</p:attrName>
                                        </p:attrNameLst>
                                      </p:cBhvr>
                                      <p:to>
                                        <p:strVal val="visible"/>
                                      </p:to>
                                    </p:set>
                                    <p:animEffect filter="fade" transition="in">
                                      <p:cBhvr>
                                        <p:cTn dur="1000"/>
                                        <p:tgtEl>
                                          <p:spTgt spid="1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1" st="1"/>
                                            </p:txEl>
                                          </p:spTgt>
                                        </p:tgtEl>
                                        <p:attrNameLst>
                                          <p:attrName>style.visibility</p:attrName>
                                        </p:attrNameLst>
                                      </p:cBhvr>
                                      <p:to>
                                        <p:strVal val="visible"/>
                                      </p:to>
                                    </p:set>
                                    <p:animEffect filter="fade" transition="in">
                                      <p:cBhvr>
                                        <p:cTn dur="1000"/>
                                        <p:tgtEl>
                                          <p:spTgt spid="1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2" st="2"/>
                                            </p:txEl>
                                          </p:spTgt>
                                        </p:tgtEl>
                                        <p:attrNameLst>
                                          <p:attrName>style.visibility</p:attrName>
                                        </p:attrNameLst>
                                      </p:cBhvr>
                                      <p:to>
                                        <p:strVal val="visible"/>
                                      </p:to>
                                    </p:set>
                                    <p:animEffect filter="fade" transition="in">
                                      <p:cBhvr>
                                        <p:cTn dur="1000"/>
                                        <p:tgtEl>
                                          <p:spTgt spid="1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3" st="3"/>
                                            </p:txEl>
                                          </p:spTgt>
                                        </p:tgtEl>
                                        <p:attrNameLst>
                                          <p:attrName>style.visibility</p:attrName>
                                        </p:attrNameLst>
                                      </p:cBhvr>
                                      <p:to>
                                        <p:strVal val="visible"/>
                                      </p:to>
                                    </p:set>
                                    <p:animEffect filter="fade" transition="in">
                                      <p:cBhvr>
                                        <p:cTn dur="1000"/>
                                        <p:tgtEl>
                                          <p:spTgt spid="1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4" st="4"/>
                                            </p:txEl>
                                          </p:spTgt>
                                        </p:tgtEl>
                                        <p:attrNameLst>
                                          <p:attrName>style.visibility</p:attrName>
                                        </p:attrNameLst>
                                      </p:cBhvr>
                                      <p:to>
                                        <p:strVal val="visible"/>
                                      </p:to>
                                    </p:set>
                                    <p:animEffect filter="fade" transition="in">
                                      <p:cBhvr>
                                        <p:cTn dur="1000"/>
                                        <p:tgtEl>
                                          <p:spTgt spid="12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5" st="5"/>
                                            </p:txEl>
                                          </p:spTgt>
                                        </p:tgtEl>
                                        <p:attrNameLst>
                                          <p:attrName>style.visibility</p:attrName>
                                        </p:attrNameLst>
                                      </p:cBhvr>
                                      <p:to>
                                        <p:strVal val="visible"/>
                                      </p:to>
                                    </p:set>
                                    <p:animEffect filter="fade" transition="in">
                                      <p:cBhvr>
                                        <p:cTn dur="1000"/>
                                        <p:tgtEl>
                                          <p:spTgt spid="12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6" st="6"/>
                                            </p:txEl>
                                          </p:spTgt>
                                        </p:tgtEl>
                                        <p:attrNameLst>
                                          <p:attrName>style.visibility</p:attrName>
                                        </p:attrNameLst>
                                      </p:cBhvr>
                                      <p:to>
                                        <p:strVal val="visible"/>
                                      </p:to>
                                    </p:set>
                                    <p:animEffect filter="fade" transition="in">
                                      <p:cBhvr>
                                        <p:cTn dur="1000"/>
                                        <p:tgtEl>
                                          <p:spTgt spid="12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7" st="7"/>
                                            </p:txEl>
                                          </p:spTgt>
                                        </p:tgtEl>
                                        <p:attrNameLst>
                                          <p:attrName>style.visibility</p:attrName>
                                        </p:attrNameLst>
                                      </p:cBhvr>
                                      <p:to>
                                        <p:strVal val="visible"/>
                                      </p:to>
                                    </p:set>
                                    <p:animEffect filter="fade" transition="in">
                                      <p:cBhvr>
                                        <p:cTn dur="1000"/>
                                        <p:tgtEl>
                                          <p:spTgt spid="12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8" st="8"/>
                                            </p:txEl>
                                          </p:spTgt>
                                        </p:tgtEl>
                                        <p:attrNameLst>
                                          <p:attrName>style.visibility</p:attrName>
                                        </p:attrNameLst>
                                      </p:cBhvr>
                                      <p:to>
                                        <p:strVal val="visible"/>
                                      </p:to>
                                    </p:set>
                                    <p:animEffect filter="fade" transition="in">
                                      <p:cBhvr>
                                        <p:cTn dur="1000"/>
                                        <p:tgtEl>
                                          <p:spTgt spid="12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9" st="9"/>
                                            </p:txEl>
                                          </p:spTgt>
                                        </p:tgtEl>
                                        <p:attrNameLst>
                                          <p:attrName>style.visibility</p:attrName>
                                        </p:attrNameLst>
                                      </p:cBhvr>
                                      <p:to>
                                        <p:strVal val="visible"/>
                                      </p:to>
                                    </p:set>
                                    <p:animEffect filter="fade" transition="in">
                                      <p:cBhvr>
                                        <p:cTn dur="1000"/>
                                        <p:tgtEl>
                                          <p:spTgt spid="121">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10" st="10"/>
                                            </p:txEl>
                                          </p:spTgt>
                                        </p:tgtEl>
                                        <p:attrNameLst>
                                          <p:attrName>style.visibility</p:attrName>
                                        </p:attrNameLst>
                                      </p:cBhvr>
                                      <p:to>
                                        <p:strVal val="visible"/>
                                      </p:to>
                                    </p:set>
                                    <p:animEffect filter="fade" transition="in">
                                      <p:cBhvr>
                                        <p:cTn dur="1000"/>
                                        <p:tgtEl>
                                          <p:spTgt spid="121">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11" st="11"/>
                                            </p:txEl>
                                          </p:spTgt>
                                        </p:tgtEl>
                                        <p:attrNameLst>
                                          <p:attrName>style.visibility</p:attrName>
                                        </p:attrNameLst>
                                      </p:cBhvr>
                                      <p:to>
                                        <p:strVal val="visible"/>
                                      </p:to>
                                    </p:set>
                                    <p:animEffect filter="fade" transition="in">
                                      <p:cBhvr>
                                        <p:cTn dur="1000"/>
                                        <p:tgtEl>
                                          <p:spTgt spid="121">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12" st="12"/>
                                            </p:txEl>
                                          </p:spTgt>
                                        </p:tgtEl>
                                        <p:attrNameLst>
                                          <p:attrName>style.visibility</p:attrName>
                                        </p:attrNameLst>
                                      </p:cBhvr>
                                      <p:to>
                                        <p:strVal val="visible"/>
                                      </p:to>
                                    </p:set>
                                    <p:animEffect filter="fade" transition="in">
                                      <p:cBhvr>
                                        <p:cTn dur="1000"/>
                                        <p:tgtEl>
                                          <p:spTgt spid="121">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1"/>
          <p:cNvPicPr preferRelativeResize="0"/>
          <p:nvPr/>
        </p:nvPicPr>
        <p:blipFill>
          <a:blip r:embed="rId3">
            <a:alphaModFix/>
          </a:blip>
          <a:stretch>
            <a:fillRect/>
          </a:stretch>
        </p:blipFill>
        <p:spPr>
          <a:xfrm rot="-1502962">
            <a:off x="7778325" y="3068975"/>
            <a:ext cx="958350" cy="958350"/>
          </a:xfrm>
          <a:prstGeom prst="rect">
            <a:avLst/>
          </a:prstGeom>
          <a:noFill/>
          <a:ln cap="flat" cmpd="sng" w="28575">
            <a:solidFill>
              <a:schemeClr val="lt1"/>
            </a:solidFill>
            <a:prstDash val="solid"/>
            <a:round/>
            <a:headEnd len="sm" w="sm" type="none"/>
            <a:tailEnd len="sm" w="sm" type="none"/>
          </a:ln>
        </p:spPr>
      </p:pic>
      <p:pic>
        <p:nvPicPr>
          <p:cNvPr id="129" name="Google Shape;129;p21"/>
          <p:cNvPicPr preferRelativeResize="0"/>
          <p:nvPr/>
        </p:nvPicPr>
        <p:blipFill>
          <a:blip r:embed="rId4">
            <a:alphaModFix/>
          </a:blip>
          <a:stretch>
            <a:fillRect/>
          </a:stretch>
        </p:blipFill>
        <p:spPr>
          <a:xfrm>
            <a:off x="698100" y="617800"/>
            <a:ext cx="3788201" cy="4110850"/>
          </a:xfrm>
          <a:prstGeom prst="rect">
            <a:avLst/>
          </a:prstGeom>
          <a:noFill/>
          <a:ln>
            <a:noFill/>
          </a:ln>
        </p:spPr>
      </p:pic>
      <p:pic>
        <p:nvPicPr>
          <p:cNvPr id="130" name="Google Shape;130;p21"/>
          <p:cNvPicPr preferRelativeResize="0"/>
          <p:nvPr/>
        </p:nvPicPr>
        <p:blipFill>
          <a:blip r:embed="rId5">
            <a:alphaModFix/>
          </a:blip>
          <a:stretch>
            <a:fillRect/>
          </a:stretch>
        </p:blipFill>
        <p:spPr>
          <a:xfrm>
            <a:off x="55450" y="63850"/>
            <a:ext cx="855300" cy="1252850"/>
          </a:xfrm>
          <a:prstGeom prst="rect">
            <a:avLst/>
          </a:prstGeom>
          <a:noFill/>
          <a:ln>
            <a:noFill/>
          </a:ln>
        </p:spPr>
      </p:pic>
      <p:sp>
        <p:nvSpPr>
          <p:cNvPr id="131" name="Google Shape;131;p21"/>
          <p:cNvSpPr txBox="1"/>
          <p:nvPr/>
        </p:nvSpPr>
        <p:spPr>
          <a:xfrm>
            <a:off x="4216775" y="270000"/>
            <a:ext cx="4629300" cy="1046700"/>
          </a:xfrm>
          <a:prstGeom prst="rect">
            <a:avLst/>
          </a:prstGeom>
          <a:solidFill>
            <a:srgbClr val="B5BB69">
              <a:alpha val="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Open Sans"/>
                <a:ea typeface="Open Sans"/>
                <a:cs typeface="Open Sans"/>
                <a:sym typeface="Open Sans"/>
              </a:rPr>
              <a:t>CLAIM: </a:t>
            </a:r>
            <a:endParaRPr b="1">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School uniforms </a:t>
            </a:r>
            <a:r>
              <a:rPr b="1" lang="en">
                <a:solidFill>
                  <a:srgbClr val="79559D"/>
                </a:solidFill>
                <a:latin typeface="Open Sans"/>
                <a:ea typeface="Open Sans"/>
                <a:cs typeface="Open Sans"/>
                <a:sym typeface="Open Sans"/>
              </a:rPr>
              <a:t>promote teamwork</a:t>
            </a:r>
            <a:r>
              <a:rPr lang="en">
                <a:solidFill>
                  <a:schemeClr val="dk1"/>
                </a:solidFill>
                <a:latin typeface="Open Sans"/>
                <a:ea typeface="Open Sans"/>
                <a:cs typeface="Open Sans"/>
                <a:sym typeface="Open Sans"/>
              </a:rPr>
              <a:t>, </a:t>
            </a:r>
            <a:r>
              <a:rPr b="1" lang="en">
                <a:solidFill>
                  <a:srgbClr val="54903B"/>
                </a:solidFill>
                <a:latin typeface="Open Sans"/>
                <a:ea typeface="Open Sans"/>
                <a:cs typeface="Open Sans"/>
                <a:sym typeface="Open Sans"/>
              </a:rPr>
              <a:t>prevent bullying</a:t>
            </a:r>
            <a:r>
              <a:rPr lang="en">
                <a:solidFill>
                  <a:schemeClr val="dk1"/>
                </a:solidFill>
                <a:latin typeface="Open Sans"/>
                <a:ea typeface="Open Sans"/>
                <a:cs typeface="Open Sans"/>
                <a:sym typeface="Open Sans"/>
              </a:rPr>
              <a:t>, and actually make people </a:t>
            </a:r>
            <a:r>
              <a:rPr b="1" lang="en">
                <a:solidFill>
                  <a:srgbClr val="B5BB69"/>
                </a:solidFill>
                <a:latin typeface="Open Sans"/>
                <a:ea typeface="Open Sans"/>
                <a:cs typeface="Open Sans"/>
                <a:sym typeface="Open Sans"/>
              </a:rPr>
              <a:t>appreciate their individuality</a:t>
            </a:r>
            <a:r>
              <a:rPr lang="en">
                <a:solidFill>
                  <a:schemeClr val="dk1"/>
                </a:solidFill>
                <a:latin typeface="Open Sans"/>
                <a:ea typeface="Open Sans"/>
                <a:cs typeface="Open Sans"/>
                <a:sym typeface="Open Sans"/>
              </a:rPr>
              <a:t>… </a:t>
            </a:r>
            <a:endParaRPr>
              <a:solidFill>
                <a:schemeClr val="dk1"/>
              </a:solidFill>
              <a:latin typeface="Open Sans"/>
              <a:ea typeface="Open Sans"/>
              <a:cs typeface="Open Sans"/>
              <a:sym typeface="Open Sans"/>
            </a:endParaRPr>
          </a:p>
        </p:txBody>
      </p:sp>
      <p:sp>
        <p:nvSpPr>
          <p:cNvPr id="132" name="Google Shape;132;p21"/>
          <p:cNvSpPr txBox="1"/>
          <p:nvPr/>
        </p:nvSpPr>
        <p:spPr>
          <a:xfrm>
            <a:off x="4891850" y="1720350"/>
            <a:ext cx="37125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Reason 1: </a:t>
            </a:r>
            <a:r>
              <a:rPr b="1" lang="en">
                <a:solidFill>
                  <a:srgbClr val="79559D"/>
                </a:solidFill>
                <a:latin typeface="Open Sans"/>
                <a:ea typeface="Open Sans"/>
                <a:cs typeface="Open Sans"/>
                <a:sym typeface="Open Sans"/>
              </a:rPr>
              <a:t>promote teamwork</a:t>
            </a:r>
            <a:endParaRPr b="1">
              <a:solidFill>
                <a:srgbClr val="79559D"/>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Sports teams work closely together and are united by their uniforms. </a:t>
            </a:r>
            <a:endParaRPr>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Uniforms remind everyone that they have similar goals and should work together and support one another.</a:t>
            </a:r>
            <a:endParaRPr>
              <a:solidFill>
                <a:schemeClr val="dk1"/>
              </a:solidFill>
              <a:latin typeface="Open Sans"/>
              <a:ea typeface="Open Sans"/>
              <a:cs typeface="Open Sans"/>
              <a:sym typeface="Open Sans"/>
            </a:endParaRPr>
          </a:p>
        </p:txBody>
      </p:sp>
      <p:sp>
        <p:nvSpPr>
          <p:cNvPr id="133" name="Google Shape;133;p21"/>
          <p:cNvSpPr txBox="1"/>
          <p:nvPr/>
        </p:nvSpPr>
        <p:spPr>
          <a:xfrm>
            <a:off x="4891850" y="3133650"/>
            <a:ext cx="371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Reason 2: </a:t>
            </a:r>
            <a:r>
              <a:rPr b="1" lang="en">
                <a:solidFill>
                  <a:srgbClr val="54903B"/>
                </a:solidFill>
                <a:latin typeface="Open Sans"/>
                <a:ea typeface="Open Sans"/>
                <a:cs typeface="Open Sans"/>
                <a:sym typeface="Open Sans"/>
              </a:rPr>
              <a:t>prevent bullying</a:t>
            </a:r>
            <a:endParaRPr>
              <a:latin typeface="Open Sans"/>
              <a:ea typeface="Open Sans"/>
              <a:cs typeface="Open Sans"/>
              <a:sym typeface="Open Sans"/>
            </a:endParaRPr>
          </a:p>
        </p:txBody>
      </p:sp>
      <p:sp>
        <p:nvSpPr>
          <p:cNvPr id="134" name="Google Shape;134;p21"/>
          <p:cNvSpPr txBox="1"/>
          <p:nvPr/>
        </p:nvSpPr>
        <p:spPr>
          <a:xfrm>
            <a:off x="4891850" y="3784950"/>
            <a:ext cx="371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Reason 3: </a:t>
            </a:r>
            <a:r>
              <a:rPr b="1" lang="en">
                <a:solidFill>
                  <a:srgbClr val="B5BB69"/>
                </a:solidFill>
                <a:latin typeface="Open Sans"/>
                <a:ea typeface="Open Sans"/>
                <a:cs typeface="Open Sans"/>
                <a:sym typeface="Open Sans"/>
              </a:rPr>
              <a:t>appreciate their individuality</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0" st="0"/>
                                            </p:txEl>
                                          </p:spTgt>
                                        </p:tgtEl>
                                        <p:attrNameLst>
                                          <p:attrName>style.visibility</p:attrName>
                                        </p:attrNameLst>
                                      </p:cBhvr>
                                      <p:to>
                                        <p:strVal val="visible"/>
                                      </p:to>
                                    </p:set>
                                    <p:animEffect filter="fade" transition="in">
                                      <p:cBhvr>
                                        <p:cTn dur="1000"/>
                                        <p:tgtEl>
                                          <p:spTgt spid="1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1" st="1"/>
                                            </p:txEl>
                                          </p:spTgt>
                                        </p:tgtEl>
                                        <p:attrNameLst>
                                          <p:attrName>style.visibility</p:attrName>
                                        </p:attrNameLst>
                                      </p:cBhvr>
                                      <p:to>
                                        <p:strVal val="visible"/>
                                      </p:to>
                                    </p:set>
                                    <p:animEffect filter="fade" transition="in">
                                      <p:cBhvr>
                                        <p:cTn dur="1000"/>
                                        <p:tgtEl>
                                          <p:spTgt spid="1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2" st="2"/>
                                            </p:txEl>
                                          </p:spTgt>
                                        </p:tgtEl>
                                        <p:attrNameLst>
                                          <p:attrName>style.visibility</p:attrName>
                                        </p:attrNameLst>
                                      </p:cBhvr>
                                      <p:to>
                                        <p:strVal val="visible"/>
                                      </p:to>
                                    </p:set>
                                    <p:animEffect filter="fade" transition="in">
                                      <p:cBhvr>
                                        <p:cTn dur="1000"/>
                                        <p:tgtEl>
                                          <p:spTgt spid="13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DCE755"/>
      </a:lt2>
      <a:accent1>
        <a:srgbClr val="4A86E8"/>
      </a:accent1>
      <a:accent2>
        <a:srgbClr val="455A64"/>
      </a:accent2>
      <a:accent3>
        <a:srgbClr val="57BB8A"/>
      </a:accent3>
      <a:accent4>
        <a:srgbClr val="78909C"/>
      </a:accent4>
      <a:accent5>
        <a:srgbClr val="607D8B"/>
      </a:accent5>
      <a:accent6>
        <a:srgbClr val="5D4037"/>
      </a:accent6>
      <a:hlink>
        <a:srgbClr val="2BC22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